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588" r:id="rId3"/>
    <p:sldId id="589" r:id="rId4"/>
    <p:sldId id="590" r:id="rId5"/>
    <p:sldId id="592" r:id="rId6"/>
    <p:sldId id="632" r:id="rId7"/>
    <p:sldId id="638" r:id="rId8"/>
    <p:sldId id="633" r:id="rId9"/>
    <p:sldId id="631" r:id="rId10"/>
    <p:sldId id="599" r:id="rId11"/>
    <p:sldId id="600" r:id="rId12"/>
    <p:sldId id="601" r:id="rId13"/>
    <p:sldId id="602" r:id="rId14"/>
    <p:sldId id="605" r:id="rId15"/>
    <p:sldId id="607" r:id="rId16"/>
    <p:sldId id="608" r:id="rId17"/>
    <p:sldId id="652" r:id="rId18"/>
    <p:sldId id="635" r:id="rId19"/>
    <p:sldId id="609" r:id="rId20"/>
    <p:sldId id="636" r:id="rId21"/>
    <p:sldId id="655" r:id="rId22"/>
    <p:sldId id="653" r:id="rId23"/>
    <p:sldId id="654" r:id="rId24"/>
    <p:sldId id="659" r:id="rId25"/>
    <p:sldId id="623" r:id="rId26"/>
    <p:sldId id="624" r:id="rId27"/>
    <p:sldId id="625" r:id="rId28"/>
    <p:sldId id="626" r:id="rId29"/>
    <p:sldId id="627" r:id="rId30"/>
    <p:sldId id="628" r:id="rId31"/>
    <p:sldId id="660" r:id="rId32"/>
    <p:sldId id="661" r:id="rId33"/>
    <p:sldId id="662" r:id="rId34"/>
    <p:sldId id="663" r:id="rId35"/>
    <p:sldId id="664" r:id="rId36"/>
    <p:sldId id="665" r:id="rId37"/>
    <p:sldId id="666" r:id="rId38"/>
    <p:sldId id="667" r:id="rId39"/>
    <p:sldId id="675" r:id="rId40"/>
    <p:sldId id="676" r:id="rId41"/>
    <p:sldId id="677" r:id="rId42"/>
    <p:sldId id="678" r:id="rId43"/>
    <p:sldId id="679" r:id="rId44"/>
    <p:sldId id="680" r:id="rId45"/>
    <p:sldId id="681" r:id="rId46"/>
    <p:sldId id="682" r:id="rId47"/>
    <p:sldId id="685" r:id="rId48"/>
    <p:sldId id="686" r:id="rId49"/>
    <p:sldId id="687" r:id="rId50"/>
    <p:sldId id="688" r:id="rId51"/>
    <p:sldId id="689" r:id="rId52"/>
    <p:sldId id="690" r:id="rId53"/>
    <p:sldId id="691" r:id="rId54"/>
    <p:sldId id="324" r:id="rId55"/>
    <p:sldId id="597" r:id="rId56"/>
    <p:sldId id="594" r:id="rId57"/>
    <p:sldId id="595" r:id="rId58"/>
    <p:sldId id="596" r:id="rId59"/>
    <p:sldId id="692" r:id="rId60"/>
    <p:sldId id="693" r:id="rId61"/>
    <p:sldId id="694" r:id="rId62"/>
    <p:sldId id="695" r:id="rId63"/>
    <p:sldId id="696" r:id="rId64"/>
    <p:sldId id="697" r:id="rId65"/>
    <p:sldId id="69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122DCA-2BFF-4C07-B312-A819CFDB2B57}">
          <p14:sldIdLst>
            <p14:sldId id="256"/>
            <p14:sldId id="588"/>
            <p14:sldId id="589"/>
            <p14:sldId id="590"/>
            <p14:sldId id="592"/>
            <p14:sldId id="632"/>
            <p14:sldId id="638"/>
            <p14:sldId id="633"/>
            <p14:sldId id="631"/>
            <p14:sldId id="599"/>
            <p14:sldId id="600"/>
            <p14:sldId id="601"/>
            <p14:sldId id="602"/>
            <p14:sldId id="605"/>
            <p14:sldId id="607"/>
            <p14:sldId id="608"/>
            <p14:sldId id="652"/>
            <p14:sldId id="635"/>
            <p14:sldId id="609"/>
            <p14:sldId id="636"/>
            <p14:sldId id="655"/>
            <p14:sldId id="653"/>
            <p14:sldId id="654"/>
            <p14:sldId id="659"/>
            <p14:sldId id="623"/>
            <p14:sldId id="624"/>
            <p14:sldId id="625"/>
            <p14:sldId id="626"/>
            <p14:sldId id="627"/>
            <p14:sldId id="628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5"/>
            <p14:sldId id="686"/>
            <p14:sldId id="687"/>
            <p14:sldId id="688"/>
            <p14:sldId id="689"/>
            <p14:sldId id="690"/>
            <p14:sldId id="691"/>
          </p14:sldIdLst>
        </p14:section>
        <p14:section name="Untitled Section" id="{6D85F210-A48E-43FF-87DE-D05122110AE4}">
          <p14:sldIdLst>
            <p14:sldId id="324"/>
            <p14:sldId id="597"/>
            <p14:sldId id="594"/>
            <p14:sldId id="595"/>
            <p14:sldId id="596"/>
          </p14:sldIdLst>
        </p14:section>
        <p14:section name="pca harris" id="{F547E2AB-1EAF-48C1-A225-C45EF0322603}">
          <p14:sldIdLst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-114" y="-150"/>
      </p:cViewPr>
      <p:guideLst>
        <p:guide orient="horz" pos="2160"/>
        <p:guide orient="horz" pos="4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4718-754F-4E07-9605-F6005C29891E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7449-0C62-42CB-B32A-6A9BAFE4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 level idea is that corners are good.  You want to find windows that contain strong gradients AND gradients oriented in more than one direction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5B9E7-BA07-45C5-BE07-494D64FD9992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F8AC-5B45-42CB-9735-3EB7A7C8F90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65837" cy="341312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3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9006-87B5-46C9-9E96-6AA3839CC93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BA7A5-3491-45A6-9E3B-1789197AE14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06E027-5420-4928-A7CA-206C85BCA02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\begin{align}</a:t>
            </a:r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}(X,Y) &amp;= \</a:t>
            </a:r>
            <a:r>
              <a:rPr lang="en-US" dirty="0" err="1"/>
              <a:t>operatorname</a:t>
            </a:r>
            <a:r>
              <a:rPr lang="en-US" dirty="0"/>
              <a:t>{E}\left[(X - \</a:t>
            </a:r>
            <a:r>
              <a:rPr lang="en-US" dirty="0" err="1"/>
              <a:t>operatorname</a:t>
            </a:r>
            <a:r>
              <a:rPr lang="en-US" dirty="0"/>
              <a:t>{E}[X])(Y - \</a:t>
            </a:r>
            <a:r>
              <a:rPr lang="en-US" dirty="0" err="1"/>
              <a:t>operatorname</a:t>
            </a:r>
            <a:r>
              <a:rPr lang="en-US" dirty="0"/>
              <a:t>{E}[Y])\right]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 -X\</a:t>
            </a:r>
            <a:r>
              <a:rPr lang="en-US" dirty="0" err="1"/>
              <a:t>operatorname</a:t>
            </a:r>
            <a:r>
              <a:rPr lang="en-US" dirty="0"/>
              <a:t>{E}[Y] -Y\</a:t>
            </a:r>
            <a:r>
              <a:rPr lang="en-US" dirty="0" err="1"/>
              <a:t>operatorname</a:t>
            </a:r>
            <a:r>
              <a:rPr lang="en-US" dirty="0"/>
              <a:t>{E}[X]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{E}[Y]\right]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- 2\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+ 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\</a:t>
            </a:r>
            <a:r>
              <a:rPr lang="en-US" dirty="0" err="1"/>
              <a:t>nonumber</a:t>
            </a:r>
            <a:r>
              <a:rPr lang="en-US" dirty="0"/>
              <a:t>\\</a:t>
            </a:r>
          </a:p>
          <a:p>
            <a:r>
              <a:rPr lang="en-US" dirty="0"/>
              <a:t>&amp;= \</a:t>
            </a:r>
            <a:r>
              <a:rPr lang="en-US" dirty="0" err="1"/>
              <a:t>operatorname</a:t>
            </a:r>
            <a:r>
              <a:rPr lang="en-US" dirty="0"/>
              <a:t>{E}\left[XY\right] -\</a:t>
            </a:r>
            <a:r>
              <a:rPr lang="en-US" dirty="0" err="1"/>
              <a:t>operatorname</a:t>
            </a:r>
            <a:r>
              <a:rPr lang="en-US" dirty="0"/>
              <a:t>{E}[X]\</a:t>
            </a:r>
            <a:r>
              <a:rPr lang="en-US" dirty="0" err="1"/>
              <a:t>operatorname</a:t>
            </a:r>
            <a:r>
              <a:rPr lang="en-US" dirty="0"/>
              <a:t>{E}[Y]  \</a:t>
            </a:r>
            <a:r>
              <a:rPr lang="en-US" dirty="0" err="1"/>
              <a:t>nonumber</a:t>
            </a:r>
            <a:endParaRPr lang="en-US" dirty="0"/>
          </a:p>
          <a:p>
            <a:r>
              <a:rPr lang="en-US" dirty="0"/>
              <a:t>\end{align}</a:t>
            </a:r>
          </a:p>
          <a:p>
            <a:endParaRPr lang="en-US" dirty="0"/>
          </a:p>
          <a:p>
            <a:r>
              <a:rPr lang="en-US" dirty="0"/>
              <a:t>=================================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{K}_{\</a:t>
            </a:r>
            <a:r>
              <a:rPr lang="en-US" dirty="0" err="1"/>
              <a:t>mathbf</a:t>
            </a:r>
            <a:r>
              <a:rPr lang="en-US" dirty="0"/>
              <a:t>{X}\</a:t>
            </a:r>
            <a:r>
              <a:rPr lang="en-US" dirty="0" err="1"/>
              <a:t>mathbf</a:t>
            </a:r>
            <a:r>
              <a:rPr lang="en-US" dirty="0"/>
              <a:t>{X}} = 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cov</a:t>
            </a:r>
            <a:r>
              <a:rPr lang="en-US" dirty="0"/>
              <a:t>}[\</a:t>
            </a:r>
            <a:r>
              <a:rPr lang="en-US" dirty="0" err="1"/>
              <a:t>mathbf</a:t>
            </a:r>
            <a:r>
              <a:rPr lang="en-US" dirty="0"/>
              <a:t>{X},\</a:t>
            </a:r>
            <a:r>
              <a:rPr lang="en-US" dirty="0" err="1"/>
              <a:t>mathbf</a:t>
            </a:r>
            <a:r>
              <a:rPr lang="en-US" dirty="0"/>
              <a:t>{Y}] = \</a:t>
            </a:r>
            <a:r>
              <a:rPr lang="en-US" dirty="0" err="1"/>
              <a:t>operatorname</a:t>
            </a:r>
            <a:r>
              <a:rPr lang="en-US" dirty="0"/>
              <a:t>{E}[(\</a:t>
            </a:r>
            <a:r>
              <a:rPr lang="en-US" dirty="0" err="1"/>
              <a:t>mathbf</a:t>
            </a:r>
            <a:r>
              <a:rPr lang="en-US" dirty="0"/>
              <a:t>{X}-\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})(\</a:t>
            </a:r>
            <a:r>
              <a:rPr lang="en-US" dirty="0" err="1"/>
              <a:t>mathbf</a:t>
            </a:r>
            <a:r>
              <a:rPr lang="en-US" dirty="0"/>
              <a:t>{Y}-\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})^{\</a:t>
            </a:r>
            <a:r>
              <a:rPr lang="en-US" dirty="0" err="1"/>
              <a:t>rm</a:t>
            </a:r>
            <a:r>
              <a:rPr lang="en-US" dirty="0"/>
              <a:t> T}]= \</a:t>
            </a:r>
            <a:r>
              <a:rPr lang="en-US" dirty="0" err="1"/>
              <a:t>operatorname</a:t>
            </a:r>
            <a:r>
              <a:rPr lang="en-US" dirty="0"/>
              <a:t>{E}[\</a:t>
            </a:r>
            <a:r>
              <a:rPr lang="en-US" dirty="0" err="1"/>
              <a:t>mathbf</a:t>
            </a:r>
            <a:r>
              <a:rPr lang="en-US" dirty="0"/>
              <a:t>{X} \</a:t>
            </a:r>
            <a:r>
              <a:rPr lang="en-US" dirty="0" err="1"/>
              <a:t>mathbf</a:t>
            </a:r>
            <a:r>
              <a:rPr lang="en-US" dirty="0"/>
              <a:t>{Y}^T] - 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mu_X</a:t>
            </a:r>
            <a:r>
              <a:rPr lang="en-US" dirty="0"/>
              <a:t>}\</a:t>
            </a:r>
            <a:r>
              <a:rPr lang="en-US" dirty="0" err="1"/>
              <a:t>mathbf</a:t>
            </a:r>
            <a:r>
              <a:rPr lang="en-US" dirty="0"/>
              <a:t>{\</a:t>
            </a:r>
            <a:r>
              <a:rPr lang="en-US" dirty="0" err="1"/>
              <a:t>mu_Y</a:t>
            </a:r>
            <a:r>
              <a:rPr lang="en-US" dirty="0"/>
              <a:t>}^T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0C4D-B644-4BF1-B862-380B3F44348A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F3CD5-5F33-4E00-8631-D02E0087863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Av = \lambda v </a:t>
            </a:r>
          </a:p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AQ=Q\Lambda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Q^{-1}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xrightarrow</a:t>
            </a:r>
            <a:r>
              <a:rPr lang="en-US" dirty="0"/>
              <a:t>{\text{A is real symmetric matrix}}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A=Q\Lambda Q^{T}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A=\left(\begin{array}{</a:t>
            </a:r>
            <a:r>
              <a:rPr lang="en-US" dirty="0" err="1"/>
              <a:t>ll</a:t>
            </a:r>
            <a:r>
              <a:rPr lang="en-US" dirty="0"/>
              <a:t>}{e_{1}} &amp; {e_{2}}\end{array}\right)\left(\begin{array}{cc}{\lambda_{1}} &amp; {0} \\ {0} &amp; {\lambda_{2}}\end{array}\right)\left(\begin{array}{c}{e_{1}^{T}} \\ {e_{2}^{T}}\end{array}\right)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endParaRPr lang="en-US" dirty="0"/>
          </a:p>
          <a:p>
            <a:r>
              <a:rPr lang="en-US" dirty="0"/>
              <a:t>x^{T}\left(e_{1} e_{2}\right)\left(\begin{array}{cc}{\lambda_{1}} \\ {} &amp; {\lambda_{2}}\end{array}\right)\left(\begin{array}{c}{e_{1}^{T}} \\ {e_{2}^{T}}\end{array}\right) x=1</a:t>
            </a:r>
          </a:p>
          <a:p>
            <a:endParaRPr lang="en-US" dirty="0"/>
          </a:p>
          <a:p>
            <a:r>
              <a:rPr lang="en-US" dirty="0"/>
              <a:t>\\</a:t>
            </a:r>
          </a:p>
          <a:p>
            <a:r>
              <a:rPr lang="en-US" dirty="0"/>
              <a:t> \lambda_{1} x^{T} e_{1} e_{1}^{T} x+\lambda_{2} x^{T} e_{2} e_{2}^{T} x =1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\frac{\left(e_{1}^{T} x\right)^{2}}{\left(\frac{1}{\sqrt{\lambda_{1}}}\right)^{2}}+\frac{\left(e_{2}^{T} x\right)^{2}}{\left(\frac{1}{\sqrt{\lambda_{2}}}\right)^{2}}=1</a:t>
            </a:r>
          </a:p>
          <a:p>
            <a:endParaRPr lang="en-US" dirty="0"/>
          </a:p>
          <a:p>
            <a:r>
              <a:rPr lang="en-US" dirty="0"/>
              <a:t>=============================================</a:t>
            </a:r>
          </a:p>
          <a:p>
            <a:endParaRPr lang="en-US" dirty="0"/>
          </a:p>
          <a:p>
            <a:r>
              <a:rPr lang="en-US" dirty="0"/>
              <a:t>\frac{(x \cos (\theta)+y \sin (\theta))^{2}}{a^2}+\frac{(x \sin (\theta)-y \cos (\theta))^2}{b^{2}}=1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7449-0C62-42CB-B32A-6A9BAFE4E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4F949-82A5-4D3D-BD83-D7F9895818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7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"/>
            <a:ext cx="103632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054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4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9230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4513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B3AFC3-A5AA-492E-B41C-C8BA041F4B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9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762000"/>
            <a:ext cx="117856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7" Type="http://schemas.openxmlformats.org/officeDocument/2006/relationships/hyperlink" Target="https://towardsdatascience.com/sift-scale-invariant-feature-transform-c7233dc60f37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v-python-tutroals.readthedocs.io/en/latest/py_tutorials/py_feature2d/py_table_of_contents_feature2d/py_table_of_contents_feature2d.html" TargetMode="External"/><Relationship Id="rId5" Type="http://schemas.openxmlformats.org/officeDocument/2006/relationships/hyperlink" Target="https://medium.com/software-incubator/introduction-to-orb-oriented-fast-and-rotated-brief-4220e8ec40cf" TargetMode="Externa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http://www.athoughtabroad.com/images/19.png">
            <a:extLst>
              <a:ext uri="{FF2B5EF4-FFF2-40B4-BE49-F238E27FC236}">
                <a16:creationId xmlns:a16="http://schemas.microsoft.com/office/drawing/2014/main" xmlns="" id="{B81C0895-495C-4C3E-9EB1-6D8FCE5C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166531" y="1316293"/>
            <a:ext cx="11389408" cy="36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measures of uniqueness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we only consider a small window of pixels. </a:t>
            </a:r>
          </a:p>
          <a:p>
            <a:pPr lvl="0"/>
            <a:r>
              <a:rPr lang="en-US" dirty="0"/>
              <a:t>How does the window change when you shift it?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1200" y="3200400"/>
            <a:ext cx="3149600" cy="2209800"/>
            <a:chOff x="533400" y="2413000"/>
            <a:chExt cx="2362200" cy="2209800"/>
          </a:xfrm>
        </p:grpSpPr>
        <p:sp>
          <p:nvSpPr>
            <p:cNvPr id="31748" name="Rectangle 3"/>
            <p:cNvSpPr>
              <a:spLocks noChangeArrowheads="1"/>
            </p:cNvSpPr>
            <p:nvPr/>
          </p:nvSpPr>
          <p:spPr bwMode="auto">
            <a:xfrm>
              <a:off x="533400" y="24130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1" name="Freeform 41"/>
            <p:cNvSpPr>
              <a:spLocks/>
            </p:cNvSpPr>
            <p:nvPr/>
          </p:nvSpPr>
          <p:spPr bwMode="auto">
            <a:xfrm>
              <a:off x="990600" y="2794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46"/>
            <p:cNvSpPr>
              <a:spLocks noChangeArrowheads="1"/>
            </p:cNvSpPr>
            <p:nvPr/>
          </p:nvSpPr>
          <p:spPr bwMode="auto">
            <a:xfrm>
              <a:off x="1309688" y="352425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3200400"/>
            <a:ext cx="3149600" cy="2209800"/>
            <a:chOff x="3429000" y="24130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1758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3629025" y="3352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31200" y="3200400"/>
            <a:ext cx="3149600" cy="2209800"/>
            <a:chOff x="6248400" y="2413000"/>
            <a:chExt cx="2362200" cy="2209800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6248400" y="2413000"/>
              <a:ext cx="2362200" cy="2209800"/>
              <a:chOff x="2208" y="1104"/>
              <a:chExt cx="1488" cy="1392"/>
            </a:xfrm>
          </p:grpSpPr>
          <p:sp>
            <p:nvSpPr>
              <p:cNvPr id="31756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6477000" y="2590800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8839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/>
              <a:t>Credit: S. Seitz, D. </a:t>
            </a:r>
            <a:r>
              <a:rPr lang="en-US" sz="1200" b="0" dirty="0" err="1"/>
              <a:t>Frolova</a:t>
            </a:r>
            <a:r>
              <a:rPr lang="en-US" sz="1200" b="0" dirty="0"/>
              <a:t>, D. </a:t>
            </a:r>
            <a:r>
              <a:rPr lang="en-US" sz="1200" b="0" dirty="0" err="1"/>
              <a:t>Simakov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37338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/>
              <a:t>Local measures of uniqueness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3200400"/>
            <a:ext cx="3149600" cy="2209800"/>
            <a:chOff x="3429000" y="3886200"/>
            <a:chExt cx="2362200" cy="2209800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33824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33819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11200" y="3200400"/>
            <a:ext cx="3149600" cy="2209800"/>
            <a:chOff x="533400" y="3886200"/>
            <a:chExt cx="2362200" cy="2209800"/>
          </a:xfrm>
        </p:grpSpPr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33812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4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331200" y="3200400"/>
            <a:ext cx="3149600" cy="2209800"/>
            <a:chOff x="6248400" y="3886200"/>
            <a:chExt cx="2362200" cy="2209800"/>
          </a:xfrm>
        </p:grpSpPr>
        <p:grpSp>
          <p:nvGrpSpPr>
            <p:cNvPr id="4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33817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33807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1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1016000" y="5384800"/>
            <a:ext cx="2743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“flat”</a:t>
            </a:r>
            <a:r>
              <a:rPr lang="en-US" sz="2000" b="0" dirty="0">
                <a:cs typeface="Times New Roman" pitchFamily="18" charset="0"/>
              </a:rPr>
              <a:t> region: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no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3" name="Text Box 93"/>
          <p:cNvSpPr txBox="1">
            <a:spLocks noChangeArrowheads="1"/>
          </p:cNvSpPr>
          <p:nvPr/>
        </p:nvSpPr>
        <p:spPr bwMode="auto">
          <a:xfrm>
            <a:off x="4572000" y="53848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“edge”</a:t>
            </a:r>
            <a:r>
              <a:rPr lang="en-US" sz="2000" b="0" dirty="0">
                <a:cs typeface="Times New Roman" pitchFamily="18" charset="0"/>
              </a:rPr>
              <a:t>:  </a:t>
            </a:r>
          </a:p>
          <a:p>
            <a:r>
              <a:rPr lang="en-US" sz="2000" b="0" dirty="0">
                <a:cs typeface="Times New Roman" pitchFamily="18" charset="0"/>
              </a:rPr>
              <a:t>no change along the edge direction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3804" name="Text Box 145"/>
          <p:cNvSpPr txBox="1">
            <a:spLocks noChangeArrowheads="1"/>
          </p:cNvSpPr>
          <p:nvPr/>
        </p:nvSpPr>
        <p:spPr bwMode="auto">
          <a:xfrm>
            <a:off x="8331200" y="5359400"/>
            <a:ext cx="325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003399"/>
                </a:solidFill>
                <a:cs typeface="Times New Roman" pitchFamily="18" charset="0"/>
              </a:rPr>
              <a:t>“corner”</a:t>
            </a:r>
            <a:r>
              <a:rPr lang="en-US" sz="2000" b="0" dirty="0">
                <a:cs typeface="Times New Roman" pitchFamily="18" charset="0"/>
              </a:rPr>
              <a:t>:</a:t>
            </a:r>
            <a:br>
              <a:rPr lang="en-US" sz="2000" b="0" dirty="0">
                <a:cs typeface="Times New Roman" pitchFamily="18" charset="0"/>
              </a:rPr>
            </a:br>
            <a:r>
              <a:rPr lang="en-US" sz="2000" b="0" dirty="0">
                <a:cs typeface="Times New Roman" pitchFamily="18" charset="0"/>
              </a:rPr>
              <a:t>significant change in all directions</a:t>
            </a:r>
            <a:endParaRPr lang="ru-RU" sz="2000" b="0" dirty="0"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Suppose we only consider a small window of pixels- </a:t>
            </a:r>
          </a:p>
          <a:p>
            <a:pPr lvl="0"/>
            <a:r>
              <a:rPr lang="en-US" dirty="0"/>
              <a:t>How does the window change when you shift it?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10"/>
              <p:cNvSpPr>
                <a:spLocks noChangeArrowheads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Consider shifting the window </a:t>
                </a:r>
                <a:r>
                  <a:rPr lang="en-US" sz="2800" i="1" dirty="0"/>
                  <a:t>W</a:t>
                </a:r>
                <a:r>
                  <a:rPr lang="en-US" sz="2800" b="0" dirty="0"/>
                  <a:t> by (</a:t>
                </a:r>
                <a:r>
                  <a:rPr lang="en-US" sz="2800" b="0" i="1" dirty="0" err="1"/>
                  <a:t>u,v</a:t>
                </a:r>
                <a:r>
                  <a:rPr lang="en-US" sz="2800" b="0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compare each pixel before and after by summing up the squared differences (SSD).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0" dirty="0"/>
                  <a:t>this defines an SSD “error”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𝐸</m:t>
                    </m:r>
                    <m:r>
                      <a:rPr lang="en-US" sz="2400" b="0" i="1" dirty="0" smtClean="0">
                        <a:latin typeface="Cambria Math"/>
                      </a:rPr>
                      <m:t>(</m:t>
                    </m:r>
                    <m:r>
                      <a:rPr lang="en-US" sz="2400" b="0" i="1" dirty="0" err="1">
                        <a:latin typeface="Cambria Math"/>
                      </a:rPr>
                      <m:t>𝑢</m:t>
                    </m:r>
                    <m:r>
                      <a:rPr lang="en-US" sz="2400" b="0" i="1" dirty="0" err="1">
                        <a:latin typeface="Cambria Math"/>
                      </a:rPr>
                      <m:t>,</m:t>
                    </m:r>
                    <m:r>
                      <a:rPr lang="en-US" sz="2400" b="0" i="1" dirty="0" err="1">
                        <a:latin typeface="Cambria Math"/>
                      </a:rPr>
                      <m:t>𝑣</m:t>
                    </m:r>
                    <m:r>
                      <a:rPr lang="en-US" sz="24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2800" b="0" dirty="0"/>
              </a:p>
              <a:p>
                <a:pPr lvl="1">
                  <a:spcBef>
                    <a:spcPct val="20000"/>
                  </a:spcBef>
                </a:pPr>
                <a:endParaRPr lang="en-US" sz="1200" b="0" dirty="0"/>
              </a:p>
              <a:p>
                <a:pPr marL="285750" indent="-285750">
                  <a:spcBef>
                    <a:spcPct val="20000"/>
                  </a:spcBef>
                  <a:buFontTx/>
                  <a:buChar char="•"/>
                </a:pPr>
                <a:r>
                  <a:rPr lang="en-US" sz="2400" b="1" dirty="0"/>
                  <a:t>We are happy if this error is high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81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" y="675861"/>
                <a:ext cx="8229600" cy="6563139"/>
              </a:xfrm>
              <a:prstGeom prst="rect">
                <a:avLst/>
              </a:prstGeom>
              <a:blipFill>
                <a:blip r:embed="rId4"/>
                <a:stretch>
                  <a:fillRect l="-1333" t="-9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482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3315" y="2599531"/>
            <a:ext cx="6934876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737600" y="2057400"/>
            <a:ext cx="3149600" cy="2209800"/>
            <a:chOff x="2208" y="1104"/>
            <a:chExt cx="1488" cy="1392"/>
          </a:xfrm>
        </p:grpSpPr>
        <p:sp>
          <p:nvSpPr>
            <p:cNvPr id="3482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2" name="Rectangle 46"/>
          <p:cNvSpPr>
            <a:spLocks noChangeArrowheads="1"/>
          </p:cNvSpPr>
          <p:nvPr/>
        </p:nvSpPr>
        <p:spPr bwMode="auto">
          <a:xfrm>
            <a:off x="9186334" y="3008313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48801" y="3263900"/>
            <a:ext cx="647700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9189773" y="3004874"/>
            <a:ext cx="255587" cy="262467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9495043" y="2974978"/>
            <a:ext cx="32092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i="1" dirty="0"/>
              <a:t>W</a:t>
            </a:r>
            <a:endParaRPr lang="en-US" sz="1400" i="1" baseline="-2500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927692" y="3070281"/>
            <a:ext cx="372218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aseline="-25000" dirty="0"/>
              <a:t>(</a:t>
            </a:r>
            <a:r>
              <a:rPr lang="en-US" sz="1200" baseline="-25000" dirty="0" err="1"/>
              <a:t>u,v</a:t>
            </a:r>
            <a:r>
              <a:rPr lang="en-US" sz="1200" baseline="-25000" dirty="0"/>
              <a:t>)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160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10"/>
              <p:cNvSpPr>
                <a:spLocks noChangeArrowheads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Taylor Series expansion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800" b="0" dirty="0"/>
                  <a:t>: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b="0" dirty="0"/>
                  <a:t>If the motion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(</m:t>
                    </m:r>
                    <m:r>
                      <a:rPr lang="en-US" sz="2800" b="0" i="1" dirty="0" err="1">
                        <a:latin typeface="Cambria Math"/>
                      </a:rPr>
                      <m:t>𝑢</m:t>
                    </m:r>
                    <m:r>
                      <a:rPr lang="en-US" sz="2800" b="0" i="1" dirty="0" err="1">
                        <a:latin typeface="Cambria Math"/>
                      </a:rPr>
                      <m:t>,</m:t>
                    </m:r>
                    <m:r>
                      <a:rPr lang="en-US" sz="2800" b="0" i="1" dirty="0" err="1">
                        <a:latin typeface="Cambria Math"/>
                      </a:rPr>
                      <m:t>𝑣</m:t>
                    </m:r>
                    <m:r>
                      <a:rPr lang="en-US" sz="28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0" dirty="0"/>
                  <a:t> is small, then first order approximation is good</a:t>
                </a:r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800" dirty="0"/>
                  <a:t>Plug it into the SSD error term:</a:t>
                </a:r>
                <a:endParaRPr lang="en-US" sz="2800" b="0" dirty="0"/>
              </a:p>
              <a:p>
                <a:pPr>
                  <a:spcBef>
                    <a:spcPct val="20000"/>
                  </a:spcBef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endParaRPr lang="en-US" sz="2800" b="0" dirty="0"/>
              </a:p>
              <a:p>
                <a:pPr marL="742950" lvl="1" indent="-285750">
                  <a:spcBef>
                    <a:spcPct val="20000"/>
                  </a:spcBef>
                  <a:buFontTx/>
                  <a:buChar char="•"/>
                </a:pPr>
                <a:endParaRPr lang="en-US" sz="2800" b="0" dirty="0"/>
              </a:p>
            </p:txBody>
          </p:sp>
        </mc:Choice>
        <mc:Fallback xmlns="">
          <p:sp>
            <p:nvSpPr>
              <p:cNvPr id="3686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76" y="750797"/>
                <a:ext cx="10871200" cy="5257800"/>
              </a:xfrm>
              <a:prstGeom prst="rect">
                <a:avLst/>
              </a:prstGeom>
              <a:blipFill>
                <a:blip r:embed="rId5"/>
                <a:stretch>
                  <a:fillRect l="-1010" t="-10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32441" y="2357109"/>
            <a:ext cx="4641583" cy="471488"/>
          </a:xfrm>
        </p:spPr>
      </p:pic>
      <p:pic>
        <p:nvPicPr>
          <p:cNvPr id="36869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047" y="1281112"/>
            <a:ext cx="698051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677" y="3379400"/>
            <a:ext cx="7141881" cy="66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6506" y="4145973"/>
            <a:ext cx="6101976" cy="68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8226" y="4989291"/>
            <a:ext cx="3634386" cy="658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18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833" y="1171727"/>
            <a:ext cx="2096180" cy="6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33" y="1918921"/>
            <a:ext cx="2412393" cy="6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1833" y="2692892"/>
            <a:ext cx="2080880" cy="60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663" y="1171727"/>
            <a:ext cx="5057024" cy="102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6D493C6-FD8D-4994-A2D5-77B5BA5B5BC5}"/>
              </a:ext>
            </a:extLst>
          </p:cNvPr>
          <p:cNvGrpSpPr/>
          <p:nvPr/>
        </p:nvGrpSpPr>
        <p:grpSpPr>
          <a:xfrm>
            <a:off x="476434" y="2311892"/>
            <a:ext cx="5995387" cy="762000"/>
            <a:chOff x="838200" y="2667000"/>
            <a:chExt cx="7108372" cy="109697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xmlns="" id="{57157CBB-0154-4E55-AAE5-181D9CB2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6CF9D9D9-8F2A-455C-89F5-C0C6977F8323}"/>
                </a:ext>
              </a:extLst>
            </p:cNvPr>
            <p:cNvSpPr/>
            <p:nvPr/>
          </p:nvSpPr>
          <p:spPr>
            <a:xfrm>
              <a:off x="838200" y="2667002"/>
              <a:ext cx="1676400" cy="1066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Brace 17">
            <a:extLst>
              <a:ext uri="{FF2B5EF4-FFF2-40B4-BE49-F238E27FC236}">
                <a16:creationId xmlns:a16="http://schemas.microsoft.com/office/drawing/2014/main" xmlns="" id="{32288ED3-C48F-4694-9FDD-84A1FC1444C1}"/>
              </a:ext>
            </a:extLst>
          </p:cNvPr>
          <p:cNvSpPr>
            <a:spLocks/>
          </p:cNvSpPr>
          <p:nvPr/>
        </p:nvSpPr>
        <p:spPr bwMode="auto">
          <a:xfrm rot="-5400000">
            <a:off x="4534126" y="2469853"/>
            <a:ext cx="237964" cy="1456712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20" descr="TP_tmp.emf">
            <a:extLst>
              <a:ext uri="{FF2B5EF4-FFF2-40B4-BE49-F238E27FC236}">
                <a16:creationId xmlns:a16="http://schemas.microsoft.com/office/drawing/2014/main" xmlns="" id="{6E7724B0-9B0C-4741-A3B2-2345D52CF8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5144" y="3460886"/>
            <a:ext cx="475928" cy="3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CB8E157-BB2E-42B9-BF9B-01B7976AB3BC}"/>
              </a:ext>
            </a:extLst>
          </p:cNvPr>
          <p:cNvGrpSpPr/>
          <p:nvPr/>
        </p:nvGrpSpPr>
        <p:grpSpPr>
          <a:xfrm>
            <a:off x="7341833" y="3886201"/>
            <a:ext cx="4342167" cy="2766497"/>
            <a:chOff x="7341833" y="3886201"/>
            <a:chExt cx="4342167" cy="276649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xmlns="" id="{B305AAAD-D6D9-4830-B581-F80736398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23200" y="3886201"/>
              <a:ext cx="3860800" cy="276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E428CFB-1706-4E18-99AA-E50EA979F8EA}"/>
                </a:ext>
              </a:extLst>
            </p:cNvPr>
            <p:cNvSpPr txBox="1"/>
            <p:nvPr/>
          </p:nvSpPr>
          <p:spPr>
            <a:xfrm flipH="1">
              <a:off x="8874072" y="6160445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2E30E86-828A-4962-B6AD-31A7D7913C06}"/>
                </a:ext>
              </a:extLst>
            </p:cNvPr>
            <p:cNvSpPr txBox="1"/>
            <p:nvPr/>
          </p:nvSpPr>
          <p:spPr>
            <a:xfrm flipH="1">
              <a:off x="10998727" y="5858671"/>
              <a:ext cx="548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3CE37FD6-BB45-4151-B099-34ADEB56DBE9}"/>
                </a:ext>
              </a:extLst>
            </p:cNvPr>
            <p:cNvSpPr txBox="1"/>
            <p:nvPr/>
          </p:nvSpPr>
          <p:spPr>
            <a:xfrm>
              <a:off x="7341833" y="500683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5F911D-2D2E-462E-A0E1-2D57C5C492E8}"/>
              </a:ext>
            </a:extLst>
          </p:cNvPr>
          <p:cNvSpPr txBox="1"/>
          <p:nvPr/>
        </p:nvSpPr>
        <p:spPr>
          <a:xfrm>
            <a:off x="852255" y="4341180"/>
            <a:ext cx="41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second-moments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A77245C2-32A3-4E88-B419-269B3DFA529A}"/>
              </a:ext>
            </a:extLst>
          </p:cNvPr>
          <p:cNvCxnSpPr>
            <a:stCxn id="4" idx="0"/>
            <a:endCxn id="26" idx="1"/>
          </p:cNvCxnSpPr>
          <p:nvPr/>
        </p:nvCxnSpPr>
        <p:spPr>
          <a:xfrm flipV="1">
            <a:off x="2912861" y="3618909"/>
            <a:ext cx="1502283" cy="72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4331605" y="3048000"/>
            <a:ext cx="3149600" cy="2209800"/>
            <a:chOff x="3429000" y="2413000"/>
            <a:chExt cx="2362200" cy="2209800"/>
          </a:xfrm>
        </p:grpSpPr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64000" y="5410200"/>
            <a:ext cx="17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edge: </a:t>
            </a:r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6520" y="5399314"/>
            <a:ext cx="142165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6273" y="2792766"/>
            <a:ext cx="407993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1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4913" y="4406706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D281A877-3056-44E9-80AC-29BD92E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159532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177" y="2906291"/>
            <a:ext cx="2415696" cy="7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" y="3889689"/>
            <a:ext cx="2780112" cy="7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908" y="4876800"/>
            <a:ext cx="2398064" cy="6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4340517" y="3048000"/>
            <a:ext cx="3149600" cy="2209800"/>
            <a:chOff x="3429000" y="2413000"/>
            <a:chExt cx="2362200" cy="2209800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2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  <a:gd name="connsiteX0" fmla="*/ 0 w 1008"/>
                  <a:gd name="connsiteY0" fmla="*/ 912 h 912"/>
                  <a:gd name="connsiteX1" fmla="*/ 0 w 1008"/>
                  <a:gd name="connsiteY1" fmla="*/ 0 h 912"/>
                  <a:gd name="connsiteX2" fmla="*/ 1008 w 1008"/>
                  <a:gd name="connsiteY2" fmla="*/ 0 h 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2997" y="541020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edge: </a:t>
            </a: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699" y="5380430"/>
            <a:ext cx="1485901" cy="43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6401" y="2819401"/>
            <a:ext cx="3905249" cy="11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7924800" y="4038600"/>
            <a:ext cx="4572000" cy="2400300"/>
            <a:chOff x="5943600" y="4038600"/>
            <a:chExt cx="3429000" cy="2400300"/>
          </a:xfrm>
        </p:grpSpPr>
        <p:pic>
          <p:nvPicPr>
            <p:cNvPr id="216072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flipH="1">
              <a:off x="6794861" y="586740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8675914" y="5672240"/>
              <a:ext cx="41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33118" y="4412038"/>
              <a:ext cx="541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u,v</a:t>
              </a:r>
              <a:r>
                <a:rPr lang="en-US" dirty="0"/>
                <a:t>)</a:t>
              </a:r>
            </a:p>
          </p:txBody>
        </p:sp>
      </p:grpSp>
      <p:pic>
        <p:nvPicPr>
          <p:cNvPr id="26" name="Picture 4">
            <a:extLst>
              <a:ext uri="{FF2B5EF4-FFF2-40B4-BE49-F238E27FC236}">
                <a16:creationId xmlns:a16="http://schemas.microsoft.com/office/drawing/2014/main" xmlns="" id="{D061BC92-94BB-4699-BBA1-FA96B5D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5472" y="1211302"/>
            <a:ext cx="6519333" cy="78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17">
            <a:extLst>
              <a:ext uri="{FF2B5EF4-FFF2-40B4-BE49-F238E27FC236}">
                <a16:creationId xmlns:a16="http://schemas.microsoft.com/office/drawing/2014/main" xmlns="" id="{F4B03C04-72AD-47DD-B029-C4902DCA5E09}"/>
              </a:ext>
            </a:extLst>
          </p:cNvPr>
          <p:cNvSpPr>
            <a:spLocks/>
          </p:cNvSpPr>
          <p:nvPr/>
        </p:nvSpPr>
        <p:spPr bwMode="auto">
          <a:xfrm rot="-5400000">
            <a:off x="4936066" y="1198564"/>
            <a:ext cx="304800" cy="2048933"/>
          </a:xfrm>
          <a:prstGeom prst="leftBrace">
            <a:avLst>
              <a:gd name="adj1" fmla="val 832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0" descr="TP_tmp.emf">
            <a:extLst>
              <a:ext uri="{FF2B5EF4-FFF2-40B4-BE49-F238E27FC236}">
                <a16:creationId xmlns:a16="http://schemas.microsoft.com/office/drawing/2014/main" xmlns="" id="{7CAF7626-4B46-429B-9109-3C717E40F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92132" y="2527831"/>
            <a:ext cx="6096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xmlns="" id="{DBE53FFE-4416-45D8-A714-82AC53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</p:spPr>
        <p:txBody>
          <a:bodyPr/>
          <a:lstStyle/>
          <a:p>
            <a:r>
              <a:rPr lang="en-US" dirty="0"/>
              <a:t>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404709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D1FC57-AF3F-4078-BDFD-6239486C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88612"/>
            <a:ext cx="11785600" cy="5602804"/>
          </a:xfrm>
        </p:spPr>
        <p:txBody>
          <a:bodyPr>
            <a:normAutofit/>
          </a:bodyPr>
          <a:lstStyle/>
          <a:p>
            <a:r>
              <a:rPr lang="en-US" dirty="0"/>
              <a:t>A real symmetric matrix has an </a:t>
            </a:r>
            <a:r>
              <a:rPr lang="en-US" dirty="0" err="1"/>
              <a:t>eigendecomposition</a:t>
            </a:r>
            <a:r>
              <a:rPr lang="en-US" dirty="0"/>
              <a:t> of: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Bonus: eigenvectors are orthonormal if A is real and symmetric.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xmlns="" id="{AE6A78A5-E4DA-45C1-99DC-2A5FD385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64" y="1891522"/>
            <a:ext cx="70389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. Compute the covariance matrix"/>
          <p:cNvSpPr txBox="1"/>
          <p:nvPr/>
        </p:nvSpPr>
        <p:spPr>
          <a:xfrm>
            <a:off x="3313651" y="641077"/>
            <a:ext cx="6233387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lang="en-US"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4</a:t>
            </a: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. Compute the </a:t>
            </a:r>
            <a:r>
              <a:rPr lang="en-US" sz="30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eigendecomposition</a:t>
            </a:r>
            <a:endParaRPr sz="3000" kern="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7" name="Finding corners…"/>
          <p:cNvSpPr txBox="1">
            <a:spLocks/>
          </p:cNvSpPr>
          <p:nvPr/>
        </p:nvSpPr>
        <p:spPr>
          <a:xfrm>
            <a:off x="220433" y="1331"/>
            <a:ext cx="1178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Harris corner detection: probabilistic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65886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59EDE2-7E6C-4BC3-8C40-233548B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F94B82D-E0B3-4F67-AB6D-EE0190DEF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ellipse can have a matrix form of: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is exactly as a rotated ellipse with a center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94B82D-E0B3-4F67-AB6D-EE0190DEF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>
            <a:extLst>
              <a:ext uri="{FF2B5EF4-FFF2-40B4-BE49-F238E27FC236}">
                <a16:creationId xmlns:a16="http://schemas.microsoft.com/office/drawing/2014/main" xmlns="" id="{BD2DC13E-7C92-4E04-9E1C-E94B9382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" y="1304833"/>
            <a:ext cx="7067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xmlns="" id="{8F4E4528-7DA3-4C57-8C96-3C37AFC2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5553167"/>
            <a:ext cx="98679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2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Combining the two equations seen before we can conclude that when taking a cross-section from the error function, we can get an ellipsoid.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  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]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0000"/>
                        </a:solidFill>
                      </a:rPr>
                      <m:t>const</m:t>
                    </m:r>
                  </m:oMath>
                </a14:m>
                <a:endParaRPr lang="en-US" sz="2800" dirty="0">
                  <a:cs typeface="Times New Roman" pitchFamily="18" charset="0"/>
                  <a:sym typeface="Symbol" pitchFamily="18" charset="2"/>
                </a:endParaRPr>
              </a:p>
              <a:p>
                <a:r>
                  <a:rPr lang="en-US" dirty="0">
                    <a:cs typeface="Times New Roman" pitchFamily="18" charset="0"/>
                    <a:sym typeface="Symbol" pitchFamily="18" charset="2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  <a:sym typeface="Symbol" pitchFamily="18" charset="2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11785600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879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17" name="Picture 2" descr="Image result for cross section of 3d parabola">
            <a:extLst>
              <a:ext uri="{FF2B5EF4-FFF2-40B4-BE49-F238E27FC236}">
                <a16:creationId xmlns:a16="http://schemas.microsoft.com/office/drawing/2014/main" xmlns="" id="{91343A07-F01C-421A-8B2F-99615B63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21" y="3956925"/>
            <a:ext cx="2281870" cy="26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5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  <a:p>
            <a:r>
              <a:rPr lang="en-US" dirty="0">
                <a:hlinkClick r:id="rId5"/>
              </a:rPr>
              <a:t>https://medium.com/software-incubator/introduction-to-orb-oriented-fast-and-rotated-brief-4220e8ec40cf</a:t>
            </a:r>
            <a:endParaRPr lang="en-US" dirty="0"/>
          </a:p>
          <a:p>
            <a:r>
              <a:rPr lang="en-US" dirty="0">
                <a:hlinkClick r:id="rId6"/>
              </a:rPr>
              <a:t>https://opencv-python-tutroals.readthedocs.io/en/latest/py_tutorials/py_feature2d/py_table_of_contents_feature2d/py_table_of_contents_feature2d.html</a:t>
            </a:r>
            <a:endParaRPr lang="en-US" dirty="0"/>
          </a:p>
          <a:p>
            <a:r>
              <a:rPr lang="en-US">
                <a:hlinkClick r:id="rId7"/>
              </a:rPr>
              <a:t>https://towardsdatascience.com/sift-scale-invariant-feature-transform-c7233dc60f37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6E5A4122-EB86-4108-80AB-EEE28410A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1999"/>
                <a:ext cx="6539506" cy="602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Eigenvalues and eigenvectors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 direction of largest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= direction of smallest increase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800" dirty="0"/>
                  <a:t>= relative increase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𝒍𝒂𝒓𝒈𝒆𝒓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𝒔𝒎𝒂𝒍𝒍𝒆𝒓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1" i="1" dirty="0" smtClean="0">
                        <a:latin typeface="Cambria Math"/>
                      </a:rPr>
                      <m:t>𝒇𝒂𝒔𝒕𝒆𝒓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𝒄𝒉𝒂𝒏𝒈𝒆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𝒖</m:t>
                        </m:r>
                        <m:r>
                          <a:rPr lang="en-US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𝒊𝒏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latin typeface="Cambria Math"/>
                      </a:rPr>
                      <m:t>𝒅𝒊𝒓𝒆𝒄𝒕𝒊𝒐𝒏</m:t>
                    </m:r>
                    <m:r>
                      <a:rPr lang="en-US" b="1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5A4122-EB86-4108-80AB-EEE28410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1999"/>
                <a:ext cx="6539506" cy="6029417"/>
              </a:xfrm>
              <a:prstGeom prst="rect">
                <a:avLst/>
              </a:prstGeom>
              <a:blipFill rotWithShape="1">
                <a:blip r:embed="rId3"/>
                <a:stretch>
                  <a:fillRect l="-1398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73523" y="3548061"/>
            <a:ext cx="6832600" cy="3417888"/>
            <a:chOff x="2254" y="2332"/>
            <a:chExt cx="3228" cy="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FF0000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7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4" y="2679"/>
                  <a:ext cx="1008" cy="213"/>
                </a:xfrm>
                <a:prstGeom prst="rect">
                  <a:avLst/>
                </a:prstGeom>
                <a:blipFill>
                  <a:blip r:embed="rId4"/>
                  <a:stretch>
                    <a:fillRect t="-5357" b="-2142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7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600" dirty="0">
                      <a:solidFill>
                        <a:srgbClr val="0033CC"/>
                      </a:solidFill>
                      <a:cs typeface="Times New Roman" pitchFamily="18" charset="0"/>
                    </a:rPr>
                    <a:t>direction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ru-RU" sz="1600" dirty="0">
                    <a:solidFill>
                      <a:srgbClr val="0033CC"/>
                    </a:solidFill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178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" y="2531"/>
                  <a:ext cx="1056" cy="213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79" name="Oval 11"/>
            <p:cNvSpPr>
              <a:spLocks noChangeArrowheads="1"/>
            </p:cNvSpPr>
            <p:nvPr/>
          </p:nvSpPr>
          <p:spPr bwMode="auto">
            <a:xfrm rot="20493121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Line 12"/>
            <p:cNvSpPr>
              <a:spLocks noChangeShapeType="1"/>
            </p:cNvSpPr>
            <p:nvPr/>
          </p:nvSpPr>
          <p:spPr bwMode="auto">
            <a:xfrm rot="1280297" flipV="1">
              <a:off x="2577" y="2332"/>
              <a:ext cx="1818" cy="215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13"/>
            <p:cNvSpPr>
              <a:spLocks noChangeShapeType="1"/>
            </p:cNvSpPr>
            <p:nvPr/>
          </p:nvSpPr>
          <p:spPr bwMode="auto">
            <a:xfrm rot="1280297" flipH="1" flipV="1">
              <a:off x="3195" y="2912"/>
              <a:ext cx="651" cy="87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AutoShape 14"/>
            <p:cNvSpPr>
              <a:spLocks/>
            </p:cNvSpPr>
            <p:nvPr/>
          </p:nvSpPr>
          <p:spPr bwMode="auto">
            <a:xfrm rot="14968928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448" y="3396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2097EA7-5CF8-4E57-8D95-5885E2D3DCAB}"/>
              </a:ext>
            </a:extLst>
          </p:cNvPr>
          <p:cNvGrpSpPr/>
          <p:nvPr/>
        </p:nvGrpSpPr>
        <p:grpSpPr>
          <a:xfrm>
            <a:off x="8257635" y="1271673"/>
            <a:ext cx="3250786" cy="1447800"/>
            <a:chOff x="1905311" y="2667000"/>
            <a:chExt cx="2438089" cy="1447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xmlns="" id="{C2C89FF3-D572-4208-B491-00B38A48B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26670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>
              <a:extLst>
                <a:ext uri="{FF2B5EF4-FFF2-40B4-BE49-F238E27FC236}">
                  <a16:creationId xmlns:a16="http://schemas.microsoft.com/office/drawing/2014/main" xmlns="" id="{F2AEA519-2EED-4B0A-8157-EBA0832F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307324"/>
              <a:ext cx="485775" cy="55188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Straight Arrow Connector 27">
              <a:extLst>
                <a:ext uri="{FF2B5EF4-FFF2-40B4-BE49-F238E27FC236}">
                  <a16:creationId xmlns:a16="http://schemas.microsoft.com/office/drawing/2014/main" xmlns="" id="{B854093B-8067-4C32-A611-7FEB65DD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41435" y="3033981"/>
              <a:ext cx="13316" cy="540822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30">
              <a:extLst>
                <a:ext uri="{FF2B5EF4-FFF2-40B4-BE49-F238E27FC236}">
                  <a16:creationId xmlns:a16="http://schemas.microsoft.com/office/drawing/2014/main" xmlns="" id="{8EC74966-4F69-483A-AE81-DE625DDA577A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>
              <a:off x="2496783" y="3574803"/>
              <a:ext cx="248575" cy="8466"/>
            </a:xfrm>
            <a:prstGeom prst="straightConnector1">
              <a:avLst/>
            </a:prstGeom>
            <a:noFill/>
            <a:ln w="57150">
              <a:solidFill>
                <a:srgbClr val="0066FF"/>
              </a:solidFill>
              <a:round/>
              <a:headEnd/>
              <a:tailEnd type="arrow" w="med" len="med"/>
            </a:ln>
          </p:spPr>
        </p:cxnSp>
        <p:sp>
          <p:nvSpPr>
            <p:cNvPr id="23" name="Oval 26">
              <a:extLst>
                <a:ext uri="{FF2B5EF4-FFF2-40B4-BE49-F238E27FC236}">
                  <a16:creationId xmlns:a16="http://schemas.microsoft.com/office/drawing/2014/main" xmlns="" id="{AED01386-414A-4B1E-B55A-A1AF47B2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783" y="3051737"/>
              <a:ext cx="485775" cy="1063063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xmlns="" id="{009A6412-C5B6-4E8B-B347-CDBCD59AE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US" dirty="0">
                      <a:solidFill>
                        <a:srgbClr val="0066FF"/>
                      </a:solidFill>
                      <a:latin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endParaRPr lang="en-US" baseline="-25000" dirty="0">
                    <a:solidFill>
                      <a:srgbClr val="0066FF"/>
                    </a:solidFill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24" name="Rectangle 9">
                  <a:extLst>
                    <a:ext uri="{FF2B5EF4-FFF2-40B4-BE49-F238E27FC236}">
                      <a16:creationId xmlns:a16="http://schemas.microsoft.com/office/drawing/2014/main" id="{009A6412-C5B6-4E8B-B347-CDBCD59AE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5311" y="3364205"/>
                  <a:ext cx="549141" cy="3416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xmlns="" id="{25BE423B-C100-42BE-9C81-A7D96C033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dirty="0">
                    <a:solidFill>
                      <a:srgbClr val="0066FF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baseline="-25000" dirty="0">
                  <a:solidFill>
                    <a:srgbClr val="0066FF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25BE423B-C100-42BE-9C81-A7D96C033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6417" y="1375168"/>
                <a:ext cx="693716" cy="341632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34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79C42-D583-4AAB-8394-19AE6A14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3CDFFC9-0AE8-4280-AABD-D6304D782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“good” corner will have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, which means big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 both axis.</a:t>
                </a:r>
              </a:p>
              <a:p>
                <a:r>
                  <a:rPr lang="en-US" dirty="0"/>
                  <a:t>Getting the eigenvectors and eigenvalues is computationally inefficient.</a:t>
                </a:r>
              </a:p>
              <a:p>
                <a:r>
                  <a:rPr lang="en-US" dirty="0"/>
                  <a:t>Instead, use two tricks: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Then we can more easily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(</m:t>
                    </m:r>
                    <m:r>
                      <a:rPr lang="en-US" b="0" i="1" dirty="0" smtClean="0">
                        <a:latin typeface="Cambria Math"/>
                      </a:rPr>
                      <m:t>𝜅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[</m:t>
                    </m:r>
                    <m:r>
                      <a:rPr lang="en-US" b="0" i="1" dirty="0" smtClean="0">
                        <a:latin typeface="Cambria Math"/>
                      </a:rPr>
                      <m:t>0</m:t>
                    </m:r>
                    <m:r>
                      <a:rPr lang="en-US" b="0" i="1" dirty="0" smtClean="0"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latin typeface="Cambria Math"/>
                      </a:rPr>
                      <m:t>04</m:t>
                    </m:r>
                    <m:r>
                      <a:rPr lang="en-US" b="0" i="1" dirty="0" smtClean="0">
                        <a:latin typeface="Cambria Math"/>
                      </a:rPr>
                      <m:t>, </m:t>
                    </m:r>
                    <m:r>
                      <a:rPr lang="en-US" b="0" i="1" dirty="0" smtClean="0">
                        <a:latin typeface="Cambria Math"/>
                      </a:rPr>
                      <m:t>0</m:t>
                    </m:r>
                    <m:r>
                      <a:rPr lang="en-US" b="0" i="1" dirty="0" smtClean="0"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latin typeface="Cambria Math"/>
                      </a:rPr>
                      <m:t>06</m:t>
                    </m:r>
                    <m:r>
                      <a:rPr lang="en-US" b="0" i="1" dirty="0" smtClean="0">
                        <a:latin typeface="Cambria Math"/>
                      </a:rPr>
                      <m:t>])</m:t>
                    </m:r>
                  </m:oMath>
                </a14:m>
                <a:endParaRPr lang="en-US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7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8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1117600" y="4800600"/>
            <a:ext cx="41656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5384800" y="1752600"/>
            <a:ext cx="57912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0363200" y="6096000"/>
            <a:ext cx="101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65600" y="18288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5994400" y="1752600"/>
            <a:ext cx="51816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5384801" y="4343400"/>
            <a:ext cx="2332567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416800" y="2362201"/>
            <a:ext cx="355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219200" y="4800601"/>
            <a:ext cx="3149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9550400" y="51054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5486400" y="1905001"/>
            <a:ext cx="172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283200" y="5181601"/>
            <a:ext cx="162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9245600" y="2133601"/>
            <a:ext cx="8128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579534" y="1828801"/>
            <a:ext cx="123613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5689600" y="4953000"/>
            <a:ext cx="2032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 rot="5542000">
            <a:off x="9022293" y="5536142"/>
            <a:ext cx="927100" cy="167217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7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eigenvalues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1616367"/>
            <a:ext cx="3683000" cy="3313112"/>
            <a:chOff x="228600" y="3427413"/>
            <a:chExt cx="2762250" cy="3313112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065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241800" y="1616367"/>
            <a:ext cx="3683000" cy="3302000"/>
            <a:chOff x="3181350" y="3427413"/>
            <a:chExt cx="2762250" cy="3302000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8128000" y="1616368"/>
            <a:ext cx="3683000" cy="3301999"/>
            <a:chOff x="6096000" y="3427413"/>
            <a:chExt cx="2762250" cy="3301999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016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xmlns="" id="{1AF48E04-34FD-4680-9D87-D50BE9ECD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</p:spPr>
            <p:txBody>
              <a:bodyPr/>
              <a:lstStyle/>
              <a:p>
                <a:r>
                  <a:rPr lang="en-US" b="0" dirty="0"/>
                  <a:t>A binary threshold of pixels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AF48E04-34FD-4680-9D87-D50BE9ECD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762000"/>
                <a:ext cx="11785600" cy="5715000"/>
              </a:xfrm>
              <a:blipFill>
                <a:blip r:embed="rId9"/>
                <a:stretch>
                  <a:fillRect l="-93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7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9415" y="1852654"/>
            <a:ext cx="8953169" cy="24092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gradients of patch around each pixel.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strike="sngStrike" dirty="0">
                <a:solidFill>
                  <a:schemeClr val="tx1"/>
                </a:solidFill>
              </a:rPr>
              <a:t>Subtract the mean from each patch gradient.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the </a:t>
            </a:r>
            <a:r>
              <a:rPr lang="en-US" sz="2800" dirty="0" smtClean="0">
                <a:solidFill>
                  <a:schemeClr val="tx1"/>
                </a:solidFill>
              </a:rPr>
              <a:t>second-moment matrix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Compute </a:t>
            </a:r>
            <a:r>
              <a:rPr lang="en-US" sz="2800" dirty="0" err="1">
                <a:solidFill>
                  <a:schemeClr val="tx1"/>
                </a:solidFill>
              </a:rPr>
              <a:t>eigendecomposition</a:t>
            </a:r>
            <a:r>
              <a:rPr lang="en-US" sz="2800" dirty="0">
                <a:solidFill>
                  <a:schemeClr val="tx1"/>
                </a:solidFill>
              </a:rPr>
              <a:t> of covariance matrix.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 eigenvalues to find corners.</a:t>
            </a:r>
          </a:p>
        </p:txBody>
      </p:sp>
      <p:sp>
        <p:nvSpPr>
          <p:cNvPr id="3" name="Left Brace 2"/>
          <p:cNvSpPr/>
          <p:nvPr/>
        </p:nvSpPr>
        <p:spPr>
          <a:xfrm>
            <a:off x="1256306" y="2544417"/>
            <a:ext cx="408166" cy="102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8638" y="5740842"/>
            <a:ext cx="481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PCA (principal component analysis). Out of scope but really interesting!</a:t>
            </a:r>
          </a:p>
        </p:txBody>
      </p:sp>
      <p:cxnSp>
        <p:nvCxnSpPr>
          <p:cNvPr id="9" name="Curved Connector 8"/>
          <p:cNvCxnSpPr>
            <a:cxnSpLocks/>
            <a:stCxn id="5" idx="0"/>
            <a:endCxn id="3" idx="1"/>
          </p:cNvCxnSpPr>
          <p:nvPr/>
        </p:nvCxnSpPr>
        <p:spPr>
          <a:xfrm rot="16200000" flipV="1">
            <a:off x="763326" y="3550258"/>
            <a:ext cx="2683565" cy="1697603"/>
          </a:xfrm>
          <a:prstGeom prst="curvedConnector4">
            <a:avLst>
              <a:gd name="adj1" fmla="val 40444"/>
              <a:gd name="adj2" fmla="val 1551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2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 descr="cows_step0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22375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cows_step1_corner_respo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f value (red high, blue low)</a:t>
            </a:r>
          </a:p>
        </p:txBody>
      </p:sp>
    </p:spTree>
    <p:extLst>
      <p:ext uri="{BB962C8B-B14F-4D97-AF65-F5344CB8AC3E}">
        <p14:creationId xmlns:p14="http://schemas.microsoft.com/office/powerpoint/2010/main" val="3732459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ows_step2_thr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1295401"/>
            <a:ext cx="108712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 (f &gt; value) </a:t>
            </a:r>
          </a:p>
        </p:txBody>
      </p:sp>
    </p:spTree>
    <p:extLst>
      <p:ext uri="{BB962C8B-B14F-4D97-AF65-F5344CB8AC3E}">
        <p14:creationId xmlns:p14="http://schemas.microsoft.com/office/powerpoint/2010/main" val="2488000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cows_step3_thresh&amp;max"/>
          <p:cNvPicPr>
            <a:picLocks noChangeAspect="1" noChangeArrowheads="1"/>
          </p:cNvPicPr>
          <p:nvPr/>
        </p:nvPicPr>
        <p:blipFill>
          <a:blip r:embed="rId2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711200" y="1295400"/>
            <a:ext cx="108712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local maxima of f</a:t>
            </a:r>
          </a:p>
        </p:txBody>
      </p:sp>
    </p:spTree>
    <p:extLst>
      <p:ext uri="{BB962C8B-B14F-4D97-AF65-F5344CB8AC3E}">
        <p14:creationId xmlns:p14="http://schemas.microsoft.com/office/powerpoint/2010/main" val="1011234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cows_step4_harris"/>
          <p:cNvPicPr>
            <a:picLocks noChangeAspect="1" noChangeArrowheads="1"/>
          </p:cNvPicPr>
          <p:nvPr/>
        </p:nvPicPr>
        <p:blipFill>
          <a:blip r:embed="rId2" cstate="print">
            <a:lum bright="12000" contrast="18000"/>
          </a:blip>
          <a:srcRect/>
          <a:stretch>
            <a:fillRect/>
          </a:stretch>
        </p:blipFill>
        <p:spPr bwMode="auto">
          <a:xfrm>
            <a:off x="711200" y="1295400"/>
            <a:ext cx="108712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features (in red)</a:t>
            </a:r>
          </a:p>
        </p:txBody>
      </p:sp>
    </p:spTree>
    <p:extLst>
      <p:ext uri="{BB962C8B-B14F-4D97-AF65-F5344CB8AC3E}">
        <p14:creationId xmlns:p14="http://schemas.microsoft.com/office/powerpoint/2010/main" val="5532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0DB4A6-AFE1-4F8E-B54F-7A302B2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C1A28A-BF0F-4286-8895-BC5370F5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detection</a:t>
            </a:r>
          </a:p>
          <a:p>
            <a:pPr lvl="1"/>
            <a:r>
              <a:rPr lang="en-US" dirty="0"/>
              <a:t>Talk about </a:t>
            </a:r>
            <a:r>
              <a:rPr lang="en-US" dirty="0" err="1"/>
              <a:t>harris</a:t>
            </a:r>
            <a:r>
              <a:rPr lang="en-US" dirty="0"/>
              <a:t> corner detector?</a:t>
            </a:r>
          </a:p>
          <a:p>
            <a:r>
              <a:rPr lang="en-US" dirty="0"/>
              <a:t>Feature descriptor and matching</a:t>
            </a:r>
          </a:p>
          <a:p>
            <a:r>
              <a:rPr lang="en-US" dirty="0"/>
              <a:t>Sift</a:t>
            </a:r>
          </a:p>
          <a:p>
            <a:pPr lvl="1"/>
            <a:r>
              <a:rPr lang="en-US" dirty="0"/>
              <a:t>Talk about orb</a:t>
            </a:r>
          </a:p>
          <a:p>
            <a:r>
              <a:rPr lang="en-US" dirty="0"/>
              <a:t>Panorama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00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using a simple window </a:t>
            </a:r>
            <a:r>
              <a:rPr lang="en-US" i="1" dirty="0"/>
              <a:t>W</a:t>
            </a:r>
            <a:r>
              <a:rPr lang="en-US" dirty="0"/>
              <a:t> doesn’t work too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Instead, we’ll </a:t>
            </a:r>
            <a:r>
              <a:rPr lang="en-US" i="1" dirty="0"/>
              <a:t>weight</a:t>
            </a:r>
            <a:r>
              <a:rPr lang="en-US" dirty="0"/>
              <a:t> each derivative value based on its distance from the center pixel</a:t>
            </a: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5891" y="1419453"/>
            <a:ext cx="5462395" cy="100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639" y="3776497"/>
            <a:ext cx="6337299" cy="101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5600" y="51054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77101" y="6096000"/>
            <a:ext cx="886099" cy="32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46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Harris corner response is rotation invari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rPr dirty="0"/>
              <a:t>Harris corner response is invariant</a:t>
            </a:r>
            <a:r>
              <a:rPr lang="en-US" dirty="0"/>
              <a:t> to rotation</a:t>
            </a:r>
            <a:endParaRPr dirty="0"/>
          </a:p>
        </p:txBody>
      </p:sp>
      <p:grpSp>
        <p:nvGrpSpPr>
          <p:cNvPr id="1064" name="Group"/>
          <p:cNvGrpSpPr/>
          <p:nvPr/>
        </p:nvGrpSpPr>
        <p:grpSpPr>
          <a:xfrm>
            <a:off x="3657600" y="2197100"/>
            <a:ext cx="914401" cy="685801"/>
            <a:chOff x="0" y="0"/>
            <a:chExt cx="975360" cy="975360"/>
          </a:xfrm>
        </p:grpSpPr>
        <p:sp>
          <p:nvSpPr>
            <p:cNvPr id="106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67" name="Group"/>
          <p:cNvGrpSpPr/>
          <p:nvPr/>
        </p:nvGrpSpPr>
        <p:grpSpPr>
          <a:xfrm>
            <a:off x="6908800" y="2197100"/>
            <a:ext cx="1019225" cy="797399"/>
            <a:chOff x="0" y="0"/>
            <a:chExt cx="1087172" cy="1134077"/>
          </a:xfrm>
        </p:grpSpPr>
        <p:sp>
          <p:nvSpPr>
            <p:cNvPr id="106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71" name="Group"/>
          <p:cNvGrpSpPr/>
          <p:nvPr/>
        </p:nvGrpSpPr>
        <p:grpSpPr>
          <a:xfrm>
            <a:off x="5283200" y="2425700"/>
            <a:ext cx="1016001" cy="762000"/>
            <a:chOff x="0" y="0"/>
            <a:chExt cx="1083733" cy="1083733"/>
          </a:xfrm>
        </p:grpSpPr>
        <p:sp>
          <p:nvSpPr>
            <p:cNvPr id="106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72" name="Ellipse rotates but its shape…"/>
          <p:cNvSpPr txBox="1"/>
          <p:nvPr/>
        </p:nvSpPr>
        <p:spPr>
          <a:xfrm>
            <a:off x="1972733" y="4305300"/>
            <a:ext cx="7636935" cy="104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472" tIns="60472" rIns="60472" bIns="60472">
            <a:spAutoFit/>
          </a:bodyPr>
          <a:lstStyle/>
          <a:p>
            <a:pPr algn="ctr" defTabSz="488975" hangingPunct="0">
              <a:buClr>
                <a:srgbClr val="000000"/>
              </a:buClr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Ellipse rotates but its shape </a:t>
            </a:r>
          </a:p>
          <a:p>
            <a:pPr algn="ctr" defTabSz="488975" hangingPunct="0">
              <a:buClr>
                <a:srgbClr val="000000"/>
              </a:buClr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(</a:t>
            </a:r>
            <a:r>
              <a:rPr sz="3000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eigenvalues</a:t>
            </a: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) remains the same</a:t>
            </a:r>
          </a:p>
        </p:txBody>
      </p:sp>
      <p:grpSp>
        <p:nvGrpSpPr>
          <p:cNvPr id="1076" name="Group"/>
          <p:cNvGrpSpPr/>
          <p:nvPr/>
        </p:nvGrpSpPr>
        <p:grpSpPr>
          <a:xfrm rot="20340000">
            <a:off x="3556266" y="3339043"/>
            <a:ext cx="1236402" cy="366328"/>
            <a:chOff x="0" y="179601"/>
            <a:chExt cx="1318828" cy="520999"/>
          </a:xfrm>
        </p:grpSpPr>
        <p:sp>
          <p:nvSpPr>
            <p:cNvPr id="1073" name="Oval"/>
            <p:cNvSpPr/>
            <p:nvPr/>
          </p:nvSpPr>
          <p:spPr>
            <a:xfrm>
              <a:off x="0" y="179601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4" name="Line"/>
            <p:cNvSpPr/>
            <p:nvPr/>
          </p:nvSpPr>
          <p:spPr>
            <a:xfrm>
              <a:off x="286" y="439170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075" name="Line"/>
            <p:cNvSpPr/>
            <p:nvPr/>
          </p:nvSpPr>
          <p:spPr>
            <a:xfrm>
              <a:off x="658017" y="181311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80" name="Group"/>
          <p:cNvGrpSpPr/>
          <p:nvPr/>
        </p:nvGrpSpPr>
        <p:grpSpPr>
          <a:xfrm rot="1020000">
            <a:off x="6704966" y="3338392"/>
            <a:ext cx="1237373" cy="367036"/>
            <a:chOff x="0" y="109542"/>
            <a:chExt cx="1319863" cy="522006"/>
          </a:xfrm>
        </p:grpSpPr>
        <p:sp>
          <p:nvSpPr>
            <p:cNvPr id="1077" name="Oval"/>
            <p:cNvSpPr/>
            <p:nvPr/>
          </p:nvSpPr>
          <p:spPr>
            <a:xfrm>
              <a:off x="0" y="109542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34015" marR="34015" defTabSz="765353" hangingPunct="0"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8" name="Line"/>
            <p:cNvSpPr/>
            <p:nvPr/>
          </p:nvSpPr>
          <p:spPr>
            <a:xfrm>
              <a:off x="1321" y="368466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079" name="Line"/>
            <p:cNvSpPr/>
            <p:nvPr/>
          </p:nvSpPr>
          <p:spPr>
            <a:xfrm>
              <a:off x="659214" y="112260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83" name="Corner response R is invariant to image rotation"/>
          <p:cNvGrpSpPr/>
          <p:nvPr/>
        </p:nvGrpSpPr>
        <p:grpSpPr>
          <a:xfrm>
            <a:off x="952445" y="5543447"/>
            <a:ext cx="10287112" cy="643291"/>
            <a:chOff x="0" y="0"/>
            <a:chExt cx="10972918" cy="914901"/>
          </a:xfrm>
        </p:grpSpPr>
        <p:sp>
          <p:nvSpPr>
            <p:cNvPr id="1082" name="Corner response R is invariant to image rotation"/>
            <p:cNvSpPr txBox="1"/>
            <p:nvPr/>
          </p:nvSpPr>
          <p:spPr>
            <a:xfrm>
              <a:off x="50800" y="50800"/>
              <a:ext cx="10871318" cy="864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2248" tIns="72248" rIns="72248" bIns="72248" numCol="1" anchor="t">
              <a:spAutoFit/>
            </a:bodyPr>
            <a:lstStyle>
              <a:lvl1pPr>
                <a:buClr>
                  <a:srgbClr val="004DD6"/>
                </a:buClr>
                <a:buFont typeface="Times New Roman"/>
                <a:defRPr b="1">
                  <a:solidFill>
                    <a:schemeClr val="accent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defTabSz="488975" hangingPunct="0">
                <a:defRPr/>
              </a:pPr>
              <a:r>
                <a:rPr sz="3000" kern="0">
                  <a:solidFill>
                    <a:srgbClr val="00882B"/>
                  </a:solidFill>
                </a:rPr>
                <a:t>Corner response R is invariant to image rotation</a:t>
              </a:r>
            </a:p>
          </p:txBody>
        </p:sp>
        <p:pic>
          <p:nvPicPr>
            <p:cNvPr id="1081" name="Corner response R is invariant to image rotation" descr="Corner response R is invariant to image rotation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972918" cy="89379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22608697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Partial invariance to affine intensity change"/>
          <p:cNvSpPr txBox="1"/>
          <p:nvPr/>
        </p:nvSpPr>
        <p:spPr>
          <a:xfrm>
            <a:off x="914399" y="2059427"/>
            <a:ext cx="1036320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472" tIns="60472" rIns="60472" bIns="60472"/>
          <a:lstStyle/>
          <a:p>
            <a:pPr algn="ctr" defTabSz="488975" hangingPunct="0">
              <a:buClr>
                <a:srgbClr val="000000"/>
              </a:buClr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Partial invariance to </a:t>
            </a:r>
            <a:r>
              <a:rPr sz="3000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affine intensity</a:t>
            </a: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 change</a:t>
            </a:r>
          </a:p>
        </p:txBody>
      </p:sp>
      <p:sp>
        <p:nvSpPr>
          <p:cNvPr id="1087" name="Only derivatives are used =&gt; invariance to intensity shift I → I + b"/>
          <p:cNvSpPr txBox="1"/>
          <p:nvPr/>
        </p:nvSpPr>
        <p:spPr>
          <a:xfrm>
            <a:off x="1710267" y="2638940"/>
            <a:ext cx="9754058" cy="983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472" tIns="60472" rIns="60472" bIns="60472">
            <a:spAutoFit/>
          </a:bodyPr>
          <a:lstStyle/>
          <a:p>
            <a:pPr marL="34016" marR="34015" defTabSz="765353" hangingPunct="0">
              <a:spcBef>
                <a:spcPts val="1088"/>
              </a:spcBef>
              <a:buClr>
                <a:srgbClr val="000000"/>
              </a:buClr>
              <a:buSzPct val="100000"/>
              <a:buFontTx/>
              <a:buChar char=""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Only derivatives are used 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=&gt; 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invariance to intensity shift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sz="2800" i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I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®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sz="2800" i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I 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+ </a:t>
            </a:r>
            <a:r>
              <a:rPr sz="2800" i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1088" name="Intensity scale: I → a I"/>
          <p:cNvSpPr txBox="1"/>
          <p:nvPr/>
        </p:nvSpPr>
        <p:spPr>
          <a:xfrm>
            <a:off x="1727200" y="3594596"/>
            <a:ext cx="6925734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472" tIns="60472" rIns="60472" bIns="60472">
            <a:spAutoFit/>
          </a:bodyPr>
          <a:lstStyle/>
          <a:p>
            <a:pPr marL="34016" marR="34015" defTabSz="765353" hangingPunct="0">
              <a:spcBef>
                <a:spcPts val="1088"/>
              </a:spcBef>
              <a:buClr>
                <a:srgbClr val="000000"/>
              </a:buClr>
              <a:buSzPct val="100000"/>
              <a:buFontTx/>
              <a:buChar char=""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Intensity scale: </a:t>
            </a:r>
            <a:r>
              <a:rPr sz="2800" i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I 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®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sz="2800" i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a I</a:t>
            </a:r>
          </a:p>
        </p:txBody>
      </p:sp>
      <p:sp>
        <p:nvSpPr>
          <p:cNvPr id="1089" name="Line"/>
          <p:cNvSpPr/>
          <p:nvPr/>
        </p:nvSpPr>
        <p:spPr>
          <a:xfrm>
            <a:off x="2264582" y="4690732"/>
            <a:ext cx="3352801" cy="114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90" name="Line"/>
          <p:cNvSpPr/>
          <p:nvPr/>
        </p:nvSpPr>
        <p:spPr>
          <a:xfrm>
            <a:off x="7289800" y="3901500"/>
            <a:ext cx="3352801" cy="187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91" name="Line"/>
          <p:cNvSpPr/>
          <p:nvPr/>
        </p:nvSpPr>
        <p:spPr>
          <a:xfrm>
            <a:off x="2061382" y="6065336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092" name="Line"/>
          <p:cNvSpPr/>
          <p:nvPr/>
        </p:nvSpPr>
        <p:spPr>
          <a:xfrm flipV="1">
            <a:off x="2061382" y="4617536"/>
            <a:ext cx="2118" cy="144780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093" name="R"/>
          <p:cNvSpPr txBox="1"/>
          <p:nvPr/>
        </p:nvSpPr>
        <p:spPr>
          <a:xfrm>
            <a:off x="1617764" y="4465135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094" name="x (image coordinate)"/>
          <p:cNvSpPr txBox="1"/>
          <p:nvPr/>
        </p:nvSpPr>
        <p:spPr>
          <a:xfrm>
            <a:off x="2972040" y="6024359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095" name="Rectangle"/>
          <p:cNvSpPr/>
          <p:nvPr/>
        </p:nvSpPr>
        <p:spPr>
          <a:xfrm>
            <a:off x="2061382" y="5150936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96" name="threshold"/>
          <p:cNvSpPr txBox="1"/>
          <p:nvPr/>
        </p:nvSpPr>
        <p:spPr>
          <a:xfrm>
            <a:off x="773103" y="4982661"/>
            <a:ext cx="1090659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097" name="Line"/>
          <p:cNvSpPr/>
          <p:nvPr/>
        </p:nvSpPr>
        <p:spPr>
          <a:xfrm>
            <a:off x="7071783" y="6032996"/>
            <a:ext cx="4064002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098" name="Line"/>
          <p:cNvSpPr/>
          <p:nvPr/>
        </p:nvSpPr>
        <p:spPr>
          <a:xfrm flipV="1">
            <a:off x="7071783" y="4585196"/>
            <a:ext cx="2118" cy="1447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defTabSz="382676" hangingPunct="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3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099" name="R"/>
          <p:cNvSpPr txBox="1"/>
          <p:nvPr/>
        </p:nvSpPr>
        <p:spPr>
          <a:xfrm>
            <a:off x="6628165" y="4432795"/>
            <a:ext cx="410986" cy="553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34015" marR="34015" algn="ctr" defTabSz="765353" hangingPunct="0">
              <a:defRPr/>
            </a:pPr>
            <a:r>
              <a:rPr sz="28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100" name="x (image coordinate)"/>
          <p:cNvSpPr txBox="1"/>
          <p:nvPr/>
        </p:nvSpPr>
        <p:spPr>
          <a:xfrm>
            <a:off x="7982443" y="5992018"/>
            <a:ext cx="2182304" cy="3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472" tIns="60472" rIns="60472" bIns="60472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34015" marR="34015" algn="ctr" defTabSz="765353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101" name="Rectangle"/>
          <p:cNvSpPr/>
          <p:nvPr/>
        </p:nvSpPr>
        <p:spPr>
          <a:xfrm>
            <a:off x="7071783" y="5118596"/>
            <a:ext cx="3860801" cy="91440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2" name="Oval"/>
          <p:cNvSpPr/>
          <p:nvPr/>
        </p:nvSpPr>
        <p:spPr>
          <a:xfrm>
            <a:off x="2550332" y="4936623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3" name="Oval"/>
          <p:cNvSpPr/>
          <p:nvPr/>
        </p:nvSpPr>
        <p:spPr>
          <a:xfrm>
            <a:off x="3299631" y="4646111"/>
            <a:ext cx="120651" cy="74613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4" name="Oval"/>
          <p:cNvSpPr/>
          <p:nvPr/>
        </p:nvSpPr>
        <p:spPr>
          <a:xfrm>
            <a:off x="4865965" y="5038223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5" name="Oval"/>
          <p:cNvSpPr/>
          <p:nvPr/>
        </p:nvSpPr>
        <p:spPr>
          <a:xfrm>
            <a:off x="7603067" y="4353420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6" name="Oval"/>
          <p:cNvSpPr/>
          <p:nvPr/>
        </p:nvSpPr>
        <p:spPr>
          <a:xfrm>
            <a:off x="8337549" y="3873995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7" name="Oval"/>
          <p:cNvSpPr/>
          <p:nvPr/>
        </p:nvSpPr>
        <p:spPr>
          <a:xfrm>
            <a:off x="9144000" y="4966195"/>
            <a:ext cx="120651" cy="74614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8" name="Oval"/>
          <p:cNvSpPr/>
          <p:nvPr/>
        </p:nvSpPr>
        <p:spPr>
          <a:xfrm>
            <a:off x="9886949" y="4526458"/>
            <a:ext cx="120651" cy="74614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60472" tIns="60472" rIns="60472" bIns="60472" anchor="ctr"/>
          <a:lstStyle/>
          <a:p>
            <a:pPr marL="34015" marR="34015" defTabSz="765353" hangingPunct="0"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Harris corner response is rotation invariant">
            <a:extLst>
              <a:ext uri="{FF2B5EF4-FFF2-40B4-BE49-F238E27FC236}">
                <a16:creationId xmlns="" xmlns:a16="http://schemas.microsoft.com/office/drawing/2014/main" id="{3B86ECDE-3E29-4528-B5F1-A444EB929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2969" y="312539"/>
            <a:ext cx="10406063" cy="1518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rPr dirty="0"/>
              <a:t>Harris corner response is invariant</a:t>
            </a:r>
            <a:r>
              <a:rPr lang="en-US" dirty="0"/>
              <a:t> to intensity changes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3710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3155" y="3170873"/>
            <a:ext cx="2370440" cy="1808594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97495" y="3665000"/>
            <a:ext cx="715299" cy="539420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125384" y="3226902"/>
            <a:ext cx="466117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8542262" y="3654169"/>
            <a:ext cx="466118" cy="3495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1997296" y="3008654"/>
            <a:ext cx="72707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7593865" y="3204873"/>
            <a:ext cx="882563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79390080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Multi-scale…"/>
          <p:cNvSpPr txBox="1">
            <a:spLocks noGrp="1"/>
          </p:cNvSpPr>
          <p:nvPr>
            <p:ph type="title"/>
          </p:nvPr>
        </p:nvSpPr>
        <p:spPr>
          <a:xfrm>
            <a:off x="357497" y="2268141"/>
            <a:ext cx="11477006" cy="2321719"/>
          </a:xfrm>
          <a:prstGeom prst="rect">
            <a:avLst/>
          </a:prstGeom>
        </p:spPr>
        <p:txBody>
          <a:bodyPr/>
          <a:lstStyle/>
          <a:p>
            <a:r>
              <a:rPr dirty="0"/>
              <a:t>Multi-scale </a:t>
            </a:r>
            <a:r>
              <a:rPr lang="en-US" dirty="0"/>
              <a:t>b</a:t>
            </a:r>
            <a:r>
              <a:rPr dirty="0"/>
              <a:t>lob detection</a:t>
            </a:r>
          </a:p>
        </p:txBody>
      </p:sp>
    </p:spTree>
    <p:extLst>
      <p:ext uri="{BB962C8B-B14F-4D97-AF65-F5344CB8AC3E}">
        <p14:creationId xmlns:p14="http://schemas.microsoft.com/office/powerpoint/2010/main" val="41364182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1121" b="1121"/>
          <a:stretch>
            <a:fillRect/>
          </a:stretch>
        </p:blipFill>
        <p:spPr>
          <a:xfrm>
            <a:off x="-1464415" y="-2547"/>
            <a:ext cx="15120683" cy="68632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16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ircle"/>
          <p:cNvSpPr/>
          <p:nvPr/>
        </p:nvSpPr>
        <p:spPr>
          <a:xfrm>
            <a:off x="8717470" y="2820674"/>
            <a:ext cx="195753" cy="146305"/>
          </a:xfrm>
          <a:prstGeom prst="ellipse">
            <a:avLst/>
          </a:prstGeom>
          <a:solidFill>
            <a:srgbClr val="00CC99">
              <a:alpha val="50195"/>
            </a:srgbClr>
          </a:solidFill>
          <a:ln w="254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1" name="Circle"/>
          <p:cNvSpPr/>
          <p:nvPr/>
        </p:nvSpPr>
        <p:spPr>
          <a:xfrm>
            <a:off x="3129470" y="2720429"/>
            <a:ext cx="195753" cy="146305"/>
          </a:xfrm>
          <a:prstGeom prst="ellipse">
            <a:avLst/>
          </a:prstGeom>
          <a:solidFill>
            <a:srgbClr val="00CC99">
              <a:alpha val="50195"/>
            </a:srgbClr>
          </a:solidFill>
          <a:ln w="254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2" name="Oval"/>
          <p:cNvSpPr/>
          <p:nvPr/>
        </p:nvSpPr>
        <p:spPr>
          <a:xfrm>
            <a:off x="6990270" y="1601474"/>
            <a:ext cx="3556001" cy="2590800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3" name="Oval"/>
          <p:cNvSpPr/>
          <p:nvPr/>
        </p:nvSpPr>
        <p:spPr>
          <a:xfrm>
            <a:off x="1402270" y="1525275"/>
            <a:ext cx="3556001" cy="2590800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4" name="Find local maxima in both position and scale"/>
          <p:cNvSpPr txBox="1"/>
          <p:nvPr/>
        </p:nvSpPr>
        <p:spPr>
          <a:xfrm>
            <a:off x="1066799" y="691992"/>
            <a:ext cx="10058402" cy="54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24" tIns="54424" rIns="54424" bIns="54424">
            <a:spAutoFit/>
          </a:bodyPr>
          <a:lstStyle/>
          <a:p>
            <a:pPr algn="ctr" defTabSz="765353" hangingPunct="0">
              <a:defRPr sz="2400">
                <a:uFill>
                  <a:solidFill>
                    <a:srgbClr val="000000"/>
                  </a:solidFill>
                </a:uFill>
              </a:defRPr>
            </a:pP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Find local maxima in both </a:t>
            </a:r>
            <a:r>
              <a: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position</a:t>
            </a:r>
            <a:r>
              <a:rPr sz="28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 and </a:t>
            </a:r>
            <a:r>
              <a:rPr sz="28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scale</a:t>
            </a:r>
          </a:p>
        </p:txBody>
      </p:sp>
      <p:sp>
        <p:nvSpPr>
          <p:cNvPr id="195" name="Line"/>
          <p:cNvSpPr/>
          <p:nvPr/>
        </p:nvSpPr>
        <p:spPr>
          <a:xfrm>
            <a:off x="9191390" y="1664949"/>
            <a:ext cx="809631" cy="1355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8" h="20852" extrusionOk="0">
                <a:moveTo>
                  <a:pt x="0" y="19356"/>
                </a:moveTo>
                <a:cubicBezTo>
                  <a:pt x="6829" y="20478"/>
                  <a:pt x="13659" y="21600"/>
                  <a:pt x="17153" y="20197"/>
                </a:cubicBezTo>
                <a:cubicBezTo>
                  <a:pt x="20647" y="18795"/>
                  <a:pt x="21600" y="13605"/>
                  <a:pt x="20965" y="10940"/>
                </a:cubicBezTo>
                <a:cubicBezTo>
                  <a:pt x="20329" y="8275"/>
                  <a:pt x="13341" y="6031"/>
                  <a:pt x="13341" y="4208"/>
                </a:cubicBezTo>
                <a:cubicBezTo>
                  <a:pt x="13341" y="2384"/>
                  <a:pt x="17153" y="1192"/>
                  <a:pt x="20965" y="0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lIns="54424" tIns="54424" rIns="54424" bIns="54424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6" name="Line"/>
          <p:cNvSpPr/>
          <p:nvPr/>
        </p:nvSpPr>
        <p:spPr>
          <a:xfrm>
            <a:off x="7805081" y="3150445"/>
            <a:ext cx="976955" cy="938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7" h="20996" extrusionOk="0">
                <a:moveTo>
                  <a:pt x="0" y="20172"/>
                </a:moveTo>
                <a:cubicBezTo>
                  <a:pt x="6766" y="20886"/>
                  <a:pt x="13533" y="21600"/>
                  <a:pt x="15614" y="20172"/>
                </a:cubicBezTo>
                <a:cubicBezTo>
                  <a:pt x="17696" y="18744"/>
                  <a:pt x="11711" y="13439"/>
                  <a:pt x="12492" y="11603"/>
                </a:cubicBezTo>
                <a:cubicBezTo>
                  <a:pt x="13272" y="9767"/>
                  <a:pt x="18998" y="10175"/>
                  <a:pt x="20299" y="9155"/>
                </a:cubicBezTo>
                <a:cubicBezTo>
                  <a:pt x="21600" y="8135"/>
                  <a:pt x="20429" y="7013"/>
                  <a:pt x="20299" y="5483"/>
                </a:cubicBezTo>
                <a:cubicBezTo>
                  <a:pt x="20169" y="3953"/>
                  <a:pt x="19843" y="1964"/>
                  <a:pt x="19551" y="0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lIns="54424" tIns="54424" rIns="54424" bIns="54424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7" name="Line"/>
          <p:cNvSpPr/>
          <p:nvPr/>
        </p:nvSpPr>
        <p:spPr>
          <a:xfrm>
            <a:off x="2595580" y="2708965"/>
            <a:ext cx="2626694" cy="1432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8" extrusionOk="0">
                <a:moveTo>
                  <a:pt x="0" y="21478"/>
                </a:moveTo>
                <a:cubicBezTo>
                  <a:pt x="150" y="15805"/>
                  <a:pt x="300" y="10131"/>
                  <a:pt x="1200" y="6713"/>
                </a:cubicBezTo>
                <a:cubicBezTo>
                  <a:pt x="2100" y="3296"/>
                  <a:pt x="3400" y="2065"/>
                  <a:pt x="5400" y="972"/>
                </a:cubicBezTo>
                <a:cubicBezTo>
                  <a:pt x="7400" y="-122"/>
                  <a:pt x="10500" y="-122"/>
                  <a:pt x="13200" y="151"/>
                </a:cubicBezTo>
                <a:cubicBezTo>
                  <a:pt x="15900" y="425"/>
                  <a:pt x="18750" y="1519"/>
                  <a:pt x="21600" y="2612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lIns="54424" tIns="54424" rIns="54424" bIns="54424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8" name="Circle"/>
          <p:cNvSpPr/>
          <p:nvPr/>
        </p:nvSpPr>
        <p:spPr>
          <a:xfrm>
            <a:off x="3047043" y="2666656"/>
            <a:ext cx="364820" cy="273615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9" name="Circle"/>
          <p:cNvSpPr/>
          <p:nvPr/>
        </p:nvSpPr>
        <p:spPr>
          <a:xfrm>
            <a:off x="2855514" y="2536689"/>
            <a:ext cx="761561" cy="567751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0" name="Oval"/>
          <p:cNvSpPr/>
          <p:nvPr/>
        </p:nvSpPr>
        <p:spPr>
          <a:xfrm>
            <a:off x="2536297" y="2328059"/>
            <a:ext cx="1386313" cy="985011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1" name="Circle"/>
          <p:cNvSpPr/>
          <p:nvPr/>
        </p:nvSpPr>
        <p:spPr>
          <a:xfrm>
            <a:off x="2011869" y="1921058"/>
            <a:ext cx="2407804" cy="1805853"/>
          </a:xfrm>
          <a:prstGeom prst="ellipse">
            <a:avLst/>
          </a:prstGeom>
          <a:solidFill>
            <a:srgbClr val="00CC99">
              <a:alpha val="50195"/>
            </a:srgbClr>
          </a:solidFill>
          <a:ln w="25400">
            <a:solidFill>
              <a:srgbClr val="FF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2" name="Line"/>
          <p:cNvSpPr/>
          <p:nvPr/>
        </p:nvSpPr>
        <p:spPr>
          <a:xfrm>
            <a:off x="8714086" y="2894261"/>
            <a:ext cx="477305" cy="259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8" extrusionOk="0">
                <a:moveTo>
                  <a:pt x="0" y="21478"/>
                </a:moveTo>
                <a:cubicBezTo>
                  <a:pt x="150" y="15805"/>
                  <a:pt x="300" y="10131"/>
                  <a:pt x="1200" y="6713"/>
                </a:cubicBezTo>
                <a:cubicBezTo>
                  <a:pt x="2100" y="3296"/>
                  <a:pt x="3400" y="2065"/>
                  <a:pt x="5400" y="972"/>
                </a:cubicBezTo>
                <a:cubicBezTo>
                  <a:pt x="7400" y="-122"/>
                  <a:pt x="10500" y="-122"/>
                  <a:pt x="13200" y="151"/>
                </a:cubicBezTo>
                <a:cubicBezTo>
                  <a:pt x="15900" y="425"/>
                  <a:pt x="18750" y="1519"/>
                  <a:pt x="21600" y="2612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lIns="54424" tIns="54424" rIns="54424" bIns="54424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3" name="Circle"/>
          <p:cNvSpPr/>
          <p:nvPr/>
        </p:nvSpPr>
        <p:spPr>
          <a:xfrm>
            <a:off x="8443512" y="2632859"/>
            <a:ext cx="761561" cy="567751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4" name="Oval"/>
          <p:cNvSpPr/>
          <p:nvPr/>
        </p:nvSpPr>
        <p:spPr>
          <a:xfrm>
            <a:off x="8124296" y="2424228"/>
            <a:ext cx="1386313" cy="985011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5" name="Circle"/>
          <p:cNvSpPr/>
          <p:nvPr/>
        </p:nvSpPr>
        <p:spPr>
          <a:xfrm>
            <a:off x="7599870" y="2017227"/>
            <a:ext cx="2407804" cy="1805853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6" name="Circle"/>
          <p:cNvSpPr/>
          <p:nvPr/>
        </p:nvSpPr>
        <p:spPr>
          <a:xfrm>
            <a:off x="8607681" y="2751425"/>
            <a:ext cx="437784" cy="327196"/>
          </a:xfrm>
          <a:prstGeom prst="ellipse">
            <a:avLst/>
          </a:prstGeom>
          <a:solidFill>
            <a:srgbClr val="00CC99">
              <a:alpha val="50195"/>
            </a:srgbClr>
          </a:solidFill>
          <a:ln w="25400">
            <a:solidFill>
              <a:srgbClr val="FF00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grpSp>
        <p:nvGrpSpPr>
          <p:cNvPr id="213" name="Group"/>
          <p:cNvGrpSpPr/>
          <p:nvPr/>
        </p:nvGrpSpPr>
        <p:grpSpPr>
          <a:xfrm>
            <a:off x="251974" y="4364133"/>
            <a:ext cx="4661476" cy="2028310"/>
            <a:chOff x="0" y="0"/>
            <a:chExt cx="4972240" cy="2884706"/>
          </a:xfrm>
        </p:grpSpPr>
        <p:sp>
          <p:nvSpPr>
            <p:cNvPr id="207" name="Line"/>
            <p:cNvSpPr/>
            <p:nvPr/>
          </p:nvSpPr>
          <p:spPr>
            <a:xfrm>
              <a:off x="562186" y="2275839"/>
              <a:ext cx="433493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8" name="Line"/>
            <p:cNvSpPr/>
            <p:nvPr/>
          </p:nvSpPr>
          <p:spPr>
            <a:xfrm flipV="1">
              <a:off x="562186" y="216746"/>
              <a:ext cx="1" cy="2059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9" name="f"/>
            <p:cNvSpPr txBox="1"/>
            <p:nvPr/>
          </p:nvSpPr>
          <p:spPr>
            <a:xfrm>
              <a:off x="0" y="0"/>
              <a:ext cx="577992" cy="799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914400">
                <a:defRPr sz="3400" i="1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 defTabSz="765353" hangingPunct="0">
                <a:def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2800" kern="0"/>
                <a:t>f</a:t>
              </a:r>
            </a:p>
          </p:txBody>
        </p:sp>
        <p:sp>
          <p:nvSpPr>
            <p:cNvPr id="210" name="region size"/>
            <p:cNvSpPr txBox="1"/>
            <p:nvPr/>
          </p:nvSpPr>
          <p:spPr>
            <a:xfrm>
              <a:off x="3313805" y="2194560"/>
              <a:ext cx="1658435" cy="690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914400">
                <a:defRPr sz="2800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 defTabSz="765353" hangingPunct="0"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2300" kern="0"/>
                <a:t>region size</a:t>
              </a:r>
            </a:p>
          </p:txBody>
        </p:sp>
        <p:sp>
          <p:nvSpPr>
            <p:cNvPr id="211" name="Image 1"/>
            <p:cNvSpPr txBox="1"/>
            <p:nvPr/>
          </p:nvSpPr>
          <p:spPr>
            <a:xfrm>
              <a:off x="3358281" y="428978"/>
              <a:ext cx="1273714" cy="690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914400">
                <a:defRPr sz="2800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 defTabSz="765353" hangingPunct="0"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2300" kern="0"/>
                <a:t>Image 1</a:t>
              </a:r>
            </a:p>
          </p:txBody>
        </p:sp>
        <p:sp>
          <p:nvSpPr>
            <p:cNvPr id="212" name="Line"/>
            <p:cNvSpPr/>
            <p:nvPr/>
          </p:nvSpPr>
          <p:spPr>
            <a:xfrm>
              <a:off x="1083733" y="749094"/>
              <a:ext cx="3684695" cy="1201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39" extrusionOk="0">
                  <a:moveTo>
                    <a:pt x="0" y="20239"/>
                  </a:moveTo>
                  <a:cubicBezTo>
                    <a:pt x="900" y="10960"/>
                    <a:pt x="1800" y="1681"/>
                    <a:pt x="3812" y="160"/>
                  </a:cubicBezTo>
                  <a:cubicBezTo>
                    <a:pt x="5824" y="-1361"/>
                    <a:pt x="9635" y="8374"/>
                    <a:pt x="12071" y="11112"/>
                  </a:cubicBezTo>
                  <a:cubicBezTo>
                    <a:pt x="14506" y="13850"/>
                    <a:pt x="16835" y="15371"/>
                    <a:pt x="18424" y="16588"/>
                  </a:cubicBezTo>
                  <a:cubicBezTo>
                    <a:pt x="20012" y="17805"/>
                    <a:pt x="20806" y="18109"/>
                    <a:pt x="21600" y="18414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765353" hangingPunct="0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0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7338575" y="4348258"/>
            <a:ext cx="4591053" cy="2048947"/>
            <a:chOff x="0" y="0"/>
            <a:chExt cx="4897121" cy="2914056"/>
          </a:xfrm>
        </p:grpSpPr>
        <p:sp>
          <p:nvSpPr>
            <p:cNvPr id="214" name="Line"/>
            <p:cNvSpPr/>
            <p:nvPr/>
          </p:nvSpPr>
          <p:spPr>
            <a:xfrm>
              <a:off x="562186" y="2275840"/>
              <a:ext cx="433493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5" name="Line"/>
            <p:cNvSpPr/>
            <p:nvPr/>
          </p:nvSpPr>
          <p:spPr>
            <a:xfrm flipV="1">
              <a:off x="562186" y="216747"/>
              <a:ext cx="1" cy="20590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382676" hangingPunct="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300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6" name="f"/>
            <p:cNvSpPr txBox="1"/>
            <p:nvPr/>
          </p:nvSpPr>
          <p:spPr>
            <a:xfrm>
              <a:off x="0" y="0"/>
              <a:ext cx="577992" cy="799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914400">
                <a:defRPr sz="3400" i="1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 defTabSz="765353" hangingPunct="0">
                <a:def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2800" kern="0"/>
                <a:t>f</a:t>
              </a:r>
            </a:p>
          </p:txBody>
        </p:sp>
        <p:sp>
          <p:nvSpPr>
            <p:cNvPr id="217" name="region size"/>
            <p:cNvSpPr txBox="1"/>
            <p:nvPr/>
          </p:nvSpPr>
          <p:spPr>
            <a:xfrm>
              <a:off x="3232525" y="2223910"/>
              <a:ext cx="1658434" cy="690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914400">
                <a:defRPr sz="2800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 defTabSz="765353" hangingPunct="0"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2300" kern="0"/>
                <a:t>region size</a:t>
              </a:r>
            </a:p>
          </p:txBody>
        </p:sp>
        <p:sp>
          <p:nvSpPr>
            <p:cNvPr id="218" name="Image 2"/>
            <p:cNvSpPr txBox="1"/>
            <p:nvPr/>
          </p:nvSpPr>
          <p:spPr>
            <a:xfrm>
              <a:off x="3277001" y="451555"/>
              <a:ext cx="1273714" cy="690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914400">
                <a:defRPr sz="2800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algn="ctr" defTabSz="765353" hangingPunct="0"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2300" kern="0"/>
                <a:t>Image 2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785706" y="749095"/>
              <a:ext cx="1950721" cy="120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39" extrusionOk="0">
                  <a:moveTo>
                    <a:pt x="0" y="20239"/>
                  </a:moveTo>
                  <a:cubicBezTo>
                    <a:pt x="900" y="10960"/>
                    <a:pt x="1800" y="1681"/>
                    <a:pt x="3812" y="160"/>
                  </a:cubicBezTo>
                  <a:cubicBezTo>
                    <a:pt x="5824" y="-1361"/>
                    <a:pt x="9635" y="8374"/>
                    <a:pt x="12071" y="11112"/>
                  </a:cubicBezTo>
                  <a:cubicBezTo>
                    <a:pt x="14506" y="13850"/>
                    <a:pt x="16835" y="15371"/>
                    <a:pt x="18424" y="16588"/>
                  </a:cubicBezTo>
                  <a:cubicBezTo>
                    <a:pt x="20012" y="17805"/>
                    <a:pt x="20806" y="18109"/>
                    <a:pt x="21600" y="18414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765353" hangingPunct="0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0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850350" y="4837206"/>
            <a:ext cx="391002" cy="1629004"/>
            <a:chOff x="22121" y="0"/>
            <a:chExt cx="417067" cy="2316804"/>
          </a:xfrm>
        </p:grpSpPr>
        <p:sp>
          <p:nvSpPr>
            <p:cNvPr id="221" name="Circle"/>
            <p:cNvSpPr/>
            <p:nvPr/>
          </p:nvSpPr>
          <p:spPr>
            <a:xfrm>
              <a:off x="51159" y="0"/>
              <a:ext cx="216748" cy="216747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765353" hangingPunct="0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0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roup"/>
            <p:cNvGrpSpPr/>
            <p:nvPr/>
          </p:nvGrpSpPr>
          <p:grpSpPr>
            <a:xfrm>
              <a:off x="22121" y="216746"/>
              <a:ext cx="417067" cy="2100058"/>
              <a:chOff x="22121" y="0"/>
              <a:chExt cx="417065" cy="2100056"/>
            </a:xfrm>
          </p:grpSpPr>
          <p:sp>
            <p:nvSpPr>
              <p:cNvPr id="222" name="Line"/>
              <p:cNvSpPr/>
              <p:nvPr/>
            </p:nvSpPr>
            <p:spPr>
              <a:xfrm flipH="1">
                <a:off x="159533" y="0"/>
                <a:ext cx="1" cy="1408854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dash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382676" hangingPunct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300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" name="s1"/>
              <p:cNvSpPr txBox="1"/>
              <p:nvPr/>
            </p:nvSpPr>
            <p:spPr>
              <a:xfrm>
                <a:off x="22121" y="1300480"/>
                <a:ext cx="417065" cy="7995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/>
              <a:p>
                <a:pPr algn="ctr" defTabSz="765353" hangingPunct="0">
                  <a:defRPr sz="3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800" kern="0">
                    <a:solidFill>
                      <a:srgbClr val="FF0000"/>
                    </a:solidFill>
                    <a:uFill>
                      <a:solidFill>
                        <a:srgbClr val="FF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rPr sz="2800" kern="0" baseline="-19411">
                    <a:solidFill>
                      <a:srgbClr val="FF0000"/>
                    </a:solidFill>
                    <a:uFill>
                      <a:solidFill>
                        <a:srgbClr val="FF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</a:p>
            </p:txBody>
          </p:sp>
        </p:grpSp>
      </p:grpSp>
      <p:grpSp>
        <p:nvGrpSpPr>
          <p:cNvPr id="230" name="Group"/>
          <p:cNvGrpSpPr/>
          <p:nvPr/>
        </p:nvGrpSpPr>
        <p:grpSpPr>
          <a:xfrm>
            <a:off x="8352750" y="4829298"/>
            <a:ext cx="391002" cy="1657579"/>
            <a:chOff x="22120" y="0"/>
            <a:chExt cx="417068" cy="2357445"/>
          </a:xfrm>
        </p:grpSpPr>
        <p:sp>
          <p:nvSpPr>
            <p:cNvPr id="226" name="Circle"/>
            <p:cNvSpPr/>
            <p:nvPr/>
          </p:nvSpPr>
          <p:spPr>
            <a:xfrm>
              <a:off x="30840" y="0"/>
              <a:ext cx="216747" cy="216747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765353" hangingPunct="0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0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9" name="Group"/>
            <p:cNvGrpSpPr/>
            <p:nvPr/>
          </p:nvGrpSpPr>
          <p:grpSpPr>
            <a:xfrm>
              <a:off x="22120" y="257386"/>
              <a:ext cx="417068" cy="2100059"/>
              <a:chOff x="22120" y="0"/>
              <a:chExt cx="417066" cy="2100057"/>
            </a:xfrm>
          </p:grpSpPr>
          <p:sp>
            <p:nvSpPr>
              <p:cNvPr id="227" name="Line"/>
              <p:cNvSpPr/>
              <p:nvPr/>
            </p:nvSpPr>
            <p:spPr>
              <a:xfrm flipH="1">
                <a:off x="159533" y="0"/>
                <a:ext cx="1" cy="1408854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dash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382676" hangingPunct="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300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" name="s2"/>
              <p:cNvSpPr txBox="1"/>
              <p:nvPr/>
            </p:nvSpPr>
            <p:spPr>
              <a:xfrm>
                <a:off x="22120" y="1300480"/>
                <a:ext cx="417066" cy="7995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/>
              <a:p>
                <a:pPr algn="ctr" defTabSz="765353" hangingPunct="0">
                  <a:defRPr sz="3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2800" kern="0">
                    <a:solidFill>
                      <a:srgbClr val="FF0000"/>
                    </a:solidFill>
                    <a:uFill>
                      <a:solidFill>
                        <a:srgbClr val="FF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rPr sz="2800" kern="0" baseline="-19411">
                    <a:solidFill>
                      <a:srgbClr val="FF0000"/>
                    </a:solidFill>
                    <a:uFill>
                      <a:solidFill>
                        <a:srgbClr val="FF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</a:p>
            </p:txBody>
          </p:sp>
        </p:grpSp>
      </p:grpSp>
      <p:sp>
        <p:nvSpPr>
          <p:cNvPr id="231" name="Intuitively…"/>
          <p:cNvSpPr txBox="1"/>
          <p:nvPr/>
        </p:nvSpPr>
        <p:spPr>
          <a:xfrm>
            <a:off x="306517" y="78642"/>
            <a:ext cx="207199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Intuitively…</a:t>
            </a:r>
          </a:p>
        </p:txBody>
      </p:sp>
    </p:spTree>
    <p:extLst>
      <p:ext uri="{BB962C8B-B14F-4D97-AF65-F5344CB8AC3E}">
        <p14:creationId xmlns:p14="http://schemas.microsoft.com/office/powerpoint/2010/main" val="18974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 advAuto="0"/>
      <p:bldP spid="191" grpId="0" animBg="1" advAuto="0"/>
      <p:bldP spid="192" grpId="0" animBg="1" advAuto="0"/>
      <p:bldP spid="193" grpId="0" animBg="1" advAuto="0"/>
      <p:bldP spid="194" grpId="0" build="p" bldLvl="5" animBg="1" advAuto="0"/>
      <p:bldP spid="198" grpId="0" animBg="1" advAuto="0"/>
      <p:bldP spid="199" grpId="0" animBg="1" advAuto="0"/>
      <p:bldP spid="200" grpId="0" animBg="1" advAuto="0"/>
      <p:bldP spid="201" grpId="0" animBg="1" advAuto="0"/>
      <p:bldP spid="203" grpId="0" animBg="1" advAuto="0"/>
      <p:bldP spid="204" grpId="0" animBg="1" advAuto="0"/>
      <p:bldP spid="205" grpId="0" animBg="1" advAuto="0"/>
      <p:bldP spid="206" grpId="0" animBg="1" advAuto="0"/>
      <p:bldP spid="213" grpId="0" animBg="1" advAuto="0"/>
      <p:bldP spid="220" grpId="0" animBg="1" advAuto="0"/>
      <p:bldP spid="225" grpId="0" animBg="1" advAuto="0"/>
      <p:bldP spid="230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754" y="2378482"/>
            <a:ext cx="10986493" cy="21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2128078" y="4886932"/>
            <a:ext cx="8238127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Highest response when the signal has the same </a:t>
            </a:r>
            <a:r>
              <a:rPr sz="3000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>
            <a:extLst/>
          </a:blip>
          <a:srcRect l="75103" t="58872"/>
          <a:stretch>
            <a:fillRect/>
          </a:stretch>
        </p:blipFill>
        <p:spPr>
          <a:xfrm>
            <a:off x="4093703" y="930851"/>
            <a:ext cx="4004494" cy="126507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225915" y="516495"/>
            <a:ext cx="1740169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Laplacian filter</a:t>
            </a:r>
          </a:p>
        </p:txBody>
      </p:sp>
      <p:sp>
        <p:nvSpPr>
          <p:cNvPr id="237" name="Formally…"/>
          <p:cNvSpPr txBox="1"/>
          <p:nvPr/>
        </p:nvSpPr>
        <p:spPr>
          <a:xfrm>
            <a:off x="370637" y="78642"/>
            <a:ext cx="19437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Formally…</a:t>
            </a:r>
          </a:p>
        </p:txBody>
      </p:sp>
    </p:spTree>
    <p:extLst>
      <p:ext uri="{BB962C8B-B14F-4D97-AF65-F5344CB8AC3E}">
        <p14:creationId xmlns:p14="http://schemas.microsoft.com/office/powerpoint/2010/main" val="416146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ale_selection" descr="scale_selectio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399" y="2275406"/>
            <a:ext cx="7315202" cy="2768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Oval"/>
          <p:cNvSpPr/>
          <p:nvPr/>
        </p:nvSpPr>
        <p:spPr>
          <a:xfrm>
            <a:off x="3705122" y="3110166"/>
            <a:ext cx="1156929" cy="842136"/>
          </a:xfrm>
          <a:prstGeom prst="ellipse">
            <a:avLst/>
          </a:prstGeom>
          <a:ln w="50800">
            <a:solidFill>
              <a:srgbClr val="FFFF00"/>
            </a:solidFill>
          </a:ln>
        </p:spPr>
        <p:txBody>
          <a:bodyPr lIns="54424" tIns="54424" rIns="54424" bIns="54424" anchor="ctr"/>
          <a:lstStyle/>
          <a:p>
            <a:pPr defTabSz="765353" hangingPunct="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5350175">
            <a:off x="3827173" y="4547468"/>
            <a:ext cx="1628484" cy="376232"/>
          </a:xfrm>
          <a:prstGeom prst="rect">
            <a:avLst/>
          </a:prstGeom>
        </p:spPr>
      </p:pic>
      <p:pic>
        <p:nvPicPr>
          <p:cNvPr id="243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7306096">
            <a:off x="8003046" y="5043701"/>
            <a:ext cx="794335" cy="376232"/>
          </a:xfrm>
          <a:prstGeom prst="rect">
            <a:avLst/>
          </a:prstGeom>
        </p:spPr>
      </p:pic>
      <p:sp>
        <p:nvSpPr>
          <p:cNvPr id="245" name="characteristic scale"/>
          <p:cNvSpPr txBox="1"/>
          <p:nvPr/>
        </p:nvSpPr>
        <p:spPr>
          <a:xfrm>
            <a:off x="4394673" y="5565864"/>
            <a:ext cx="3594839" cy="60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424" tIns="54424" rIns="54424" bIns="54424">
            <a:spAutoFit/>
          </a:bodyPr>
          <a:lstStyle>
            <a:lvl1pPr algn="l" defTabSz="914400">
              <a:defRPr sz="3800"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765353" hangingPunct="0">
              <a:defRPr/>
            </a:pPr>
            <a:r>
              <a:rPr sz="3200" kern="0">
                <a:solidFill>
                  <a:srgbClr val="000000"/>
                </a:solidFill>
                <a:latin typeface="Helvetica Light"/>
                <a:sym typeface="Helvetica Light"/>
              </a:rPr>
              <a:t>characteristic scale</a:t>
            </a:r>
          </a:p>
        </p:txBody>
      </p:sp>
      <p:sp>
        <p:nvSpPr>
          <p:cNvPr id="246" name="characteristic scale - the scale that produces peak filter response"/>
          <p:cNvSpPr txBox="1"/>
          <p:nvPr/>
        </p:nvSpPr>
        <p:spPr>
          <a:xfrm>
            <a:off x="2305419" y="738870"/>
            <a:ext cx="7798451" cy="10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characteristic scale - the scale that produces peak filter response</a:t>
            </a:r>
          </a:p>
        </p:txBody>
      </p:sp>
      <p:sp>
        <p:nvSpPr>
          <p:cNvPr id="247" name="we need to search over characteristic scales"/>
          <p:cNvSpPr txBox="1"/>
          <p:nvPr/>
        </p:nvSpPr>
        <p:spPr>
          <a:xfrm>
            <a:off x="1238176" y="6104244"/>
            <a:ext cx="8783760" cy="60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424" tIns="54424" rIns="54424" bIns="54424">
            <a:spAutoFit/>
          </a:bodyPr>
          <a:lstStyle>
            <a:lvl1pPr algn="l" defTabSz="914400">
              <a:defRPr sz="3800" b="1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765353" hangingPunct="0">
              <a:defRPr/>
            </a:pPr>
            <a:r>
              <a:rPr sz="3200" kern="0">
                <a:solidFill>
                  <a:srgbClr val="00882B"/>
                </a:solidFill>
              </a:rPr>
              <a:t>we need to search over characteristic scales</a:t>
            </a:r>
          </a:p>
        </p:txBody>
      </p:sp>
    </p:spTree>
    <p:extLst>
      <p:ext uri="{BB962C8B-B14F-4D97-AF65-F5344CB8AC3E}">
        <p14:creationId xmlns:p14="http://schemas.microsoft.com/office/powerpoint/2010/main" val="277481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ull size"/>
          <p:cNvSpPr txBox="1"/>
          <p:nvPr/>
        </p:nvSpPr>
        <p:spPr>
          <a:xfrm>
            <a:off x="2872045" y="2655171"/>
            <a:ext cx="149491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03" name="3/4 size"/>
          <p:cNvSpPr txBox="1"/>
          <p:nvPr/>
        </p:nvSpPr>
        <p:spPr>
          <a:xfrm>
            <a:off x="9022431" y="2655171"/>
            <a:ext cx="14099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04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5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6" name="What happened when you applied different Laplacian filters?"/>
          <p:cNvSpPr txBox="1"/>
          <p:nvPr/>
        </p:nvSpPr>
        <p:spPr>
          <a:xfrm>
            <a:off x="909028" y="1366504"/>
            <a:ext cx="1037394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What happened when you applied different Laplacian filters?</a:t>
            </a:r>
          </a:p>
        </p:txBody>
      </p:sp>
    </p:spTree>
    <p:extLst>
      <p:ext uri="{BB962C8B-B14F-4D97-AF65-F5344CB8AC3E}">
        <p14:creationId xmlns:p14="http://schemas.microsoft.com/office/powerpoint/2010/main" val="4779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feature?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universal or exact definition of what constitutes a feature, and the exact definition often depends on the problem or the type of application. Given that, a feature is defined as an </a:t>
            </a:r>
            <a:r>
              <a:rPr lang="en-US" b="1" dirty="0"/>
              <a:t>"interesting" </a:t>
            </a:r>
            <a:r>
              <a:rPr lang="en-US" dirty="0"/>
              <a:t>part of an image.</a:t>
            </a:r>
          </a:p>
          <a:p>
            <a:pPr lvl="1"/>
            <a:r>
              <a:rPr lang="en-US" dirty="0"/>
              <a:t>[from: </a:t>
            </a:r>
            <a:r>
              <a:rPr lang="en-US" dirty="0" err="1"/>
              <a:t>wikipedia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1380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unflower_log_squared1.jpg" descr="sunflower_log_squared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1807" y="395883"/>
            <a:ext cx="4762501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un2_squared1.jpg" descr="sun2_squared1.jpg"/>
          <p:cNvPicPr>
            <a:picLocks/>
          </p:cNvPicPr>
          <p:nvPr/>
        </p:nvPicPr>
        <p:blipFill>
          <a:blip r:embed="rId4">
            <a:alphaModFix amt="59672"/>
            <a:extLst/>
          </a:blip>
          <a:srcRect l="13043" t="14354" r="9550" b="17853"/>
          <a:stretch>
            <a:fillRect/>
          </a:stretch>
        </p:blipFill>
        <p:spPr>
          <a:xfrm>
            <a:off x="7143564" y="3272507"/>
            <a:ext cx="4763035" cy="2372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  <a:extLst/>
          </a:blip>
          <a:srcRect l="14022" t="15083" r="10485" b="18614"/>
          <a:stretch>
            <a:fillRect/>
          </a:stretch>
        </p:blipFill>
        <p:spPr>
          <a:xfrm>
            <a:off x="285750" y="3276274"/>
            <a:ext cx="6667500" cy="33298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14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78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95" t="15631" r="10573" b="18927"/>
          <a:stretch>
            <a:fillRect/>
          </a:stretch>
        </p:blipFill>
        <p:spPr>
          <a:xfrm>
            <a:off x="423602" y="3381617"/>
            <a:ext cx="6391891" cy="311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unflower_log_squared2.jpg" descr="sunflower_log_squared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95917"/>
            <a:ext cx="4762500" cy="267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096" t="14936" r="9674" b="18350"/>
          <a:stretch>
            <a:fillRect/>
          </a:stretch>
        </p:blipFill>
        <p:spPr>
          <a:xfrm>
            <a:off x="7290346" y="3373194"/>
            <a:ext cx="4469383" cy="217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22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66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unflower_log_squared3.jpg" descr="sunflower_log_squared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  <a:extLst/>
          </a:blip>
          <a:srcRect l="13992" t="15896" r="10518" b="19320"/>
          <a:stretch>
            <a:fillRect/>
          </a:stretch>
        </p:blipFill>
        <p:spPr>
          <a:xfrm>
            <a:off x="474808" y="3423167"/>
            <a:ext cx="6289322" cy="303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21" t="15286" r="9568" b="18764"/>
          <a:stretch>
            <a:fillRect/>
          </a:stretch>
        </p:blipFill>
        <p:spPr>
          <a:xfrm>
            <a:off x="7316577" y="3399337"/>
            <a:ext cx="4416837" cy="211936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0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1" name="peak!"/>
          <p:cNvSpPr txBox="1"/>
          <p:nvPr/>
        </p:nvSpPr>
        <p:spPr>
          <a:xfrm>
            <a:off x="10307921" y="4083804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39668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  <a:extLst/>
          </a:blip>
          <a:srcRect l="14057" t="16594" r="10528" b="20053"/>
          <a:stretch>
            <a:fillRect/>
          </a:stretch>
        </p:blipFill>
        <p:spPr>
          <a:xfrm>
            <a:off x="622473" y="3524910"/>
            <a:ext cx="5994126" cy="2832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unflower_log_squared4.jpg" descr="sunflower_log_squared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01" t="16349" r="9502" b="19911"/>
          <a:stretch>
            <a:fillRect/>
          </a:stretch>
        </p:blipFill>
        <p:spPr>
          <a:xfrm>
            <a:off x="7433946" y="3490447"/>
            <a:ext cx="4181998" cy="193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39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0" name="peak!"/>
          <p:cNvSpPr txBox="1"/>
          <p:nvPr/>
        </p:nvSpPr>
        <p:spPr>
          <a:xfrm>
            <a:off x="4848371" y="4667475"/>
            <a:ext cx="108935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3000" kern="0"/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36332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86" t="17866" r="10430" b="21127"/>
          <a:stretch>
            <a:fillRect/>
          </a:stretch>
        </p:blipFill>
        <p:spPr>
          <a:xfrm>
            <a:off x="794263" y="3658399"/>
            <a:ext cx="5650461" cy="2565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nflower_log_squared5.jpg" descr="sunflower_log_squared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90723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56" t="18521" r="9655" b="21844"/>
          <a:stretch>
            <a:fillRect/>
          </a:stretch>
        </p:blipFill>
        <p:spPr>
          <a:xfrm>
            <a:off x="7620372" y="3631229"/>
            <a:ext cx="3809264" cy="165569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48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779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47" t="18343" r="10425" b="21822"/>
          <a:stretch>
            <a:fillRect/>
          </a:stretch>
        </p:blipFill>
        <p:spPr>
          <a:xfrm>
            <a:off x="828787" y="3699179"/>
            <a:ext cx="5581584" cy="2484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unflower_log_squared6.jpg" descr="sunflower_log_squared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0" y="388541"/>
            <a:ext cx="4762500" cy="267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64" t="19176" r="9682" b="22451"/>
          <a:stretch>
            <a:fillRect/>
          </a:stretch>
        </p:blipFill>
        <p:spPr>
          <a:xfrm>
            <a:off x="7682504" y="3694157"/>
            <a:ext cx="3639290" cy="154904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56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605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3269412"/>
            <a:ext cx="4762500" cy="2379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3276203"/>
            <a:ext cx="6667500" cy="3330080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Full size"/>
          <p:cNvSpPr txBox="1"/>
          <p:nvPr/>
        </p:nvSpPr>
        <p:spPr>
          <a:xfrm>
            <a:off x="2872045" y="2655171"/>
            <a:ext cx="1494910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61" name="3/4 size"/>
          <p:cNvSpPr txBox="1"/>
          <p:nvPr/>
        </p:nvSpPr>
        <p:spPr>
          <a:xfrm>
            <a:off x="9022431" y="2655171"/>
            <a:ext cx="140995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62" name="Square"/>
          <p:cNvSpPr/>
          <p:nvPr/>
        </p:nvSpPr>
        <p:spPr>
          <a:xfrm>
            <a:off x="3294915" y="5084306"/>
            <a:ext cx="1430936" cy="106887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63" name="Square"/>
          <p:cNvSpPr/>
          <p:nvPr/>
        </p:nvSpPr>
        <p:spPr>
          <a:xfrm>
            <a:off x="9440073" y="4645326"/>
            <a:ext cx="781945" cy="59183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64" name="What happened when you applied different Laplacian filters?"/>
          <p:cNvSpPr txBox="1"/>
          <p:nvPr/>
        </p:nvSpPr>
        <p:spPr>
          <a:xfrm>
            <a:off x="909028" y="1366504"/>
            <a:ext cx="1037394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What happened when you applied different Laplacian filters?</a:t>
            </a:r>
          </a:p>
        </p:txBody>
      </p:sp>
    </p:spTree>
    <p:extLst>
      <p:ext uri="{BB962C8B-B14F-4D97-AF65-F5344CB8AC3E}">
        <p14:creationId xmlns:p14="http://schemas.microsoft.com/office/powerpoint/2010/main" val="304527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395" name="Image" descr="Image"/>
          <p:cNvPicPr>
            <a:picLocks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02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03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04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05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06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07" name="Image" descr="Image"/>
          <p:cNvPicPr>
            <a:picLocks/>
          </p:cNvPicPr>
          <p:nvPr/>
        </p:nvPicPr>
        <p:blipFill>
          <a:blip r:embed="rId8">
            <a:extLst/>
          </a:blip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/>
          </p:cNvPicPr>
          <p:nvPr/>
        </p:nvPicPr>
        <p:blipFill>
          <a:blip r:embed="rId9">
            <a:extLst/>
          </a:blip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/>
          </p:cNvPicPr>
          <p:nvPr/>
        </p:nvPicPr>
        <p:blipFill>
          <a:blip r:embed="rId10">
            <a:extLst/>
          </a:blip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/>
          </p:cNvPicPr>
          <p:nvPr/>
        </p:nvPicPr>
        <p:blipFill>
          <a:blip r:embed="rId11">
            <a:extLst/>
          </a:blip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/>
          </p:cNvPicPr>
          <p:nvPr/>
        </p:nvPicPr>
        <p:blipFill>
          <a:blip r:embed="rId12">
            <a:extLst/>
          </a:blip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/>
          </p:cNvPicPr>
          <p:nvPr/>
        </p:nvPicPr>
        <p:blipFill>
          <a:blip r:embed="rId13">
            <a:extLst/>
          </a:blip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14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15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16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17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18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19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20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</p:spTree>
    <p:extLst>
      <p:ext uri="{BB962C8B-B14F-4D97-AF65-F5344CB8AC3E}">
        <p14:creationId xmlns:p14="http://schemas.microsoft.com/office/powerpoint/2010/main" val="416086587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423" name="Image" descr="Image"/>
          <p:cNvPicPr>
            <a:picLocks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161086" y="2288986"/>
            <a:ext cx="1785938" cy="134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412760" y="2290242"/>
            <a:ext cx="1785938" cy="13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2328869" y="2287171"/>
            <a:ext cx="1785938" cy="134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4244977" y="2286753"/>
            <a:ext cx="1785938" cy="133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8077194" y="2286209"/>
            <a:ext cx="1785938" cy="13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9993303" y="2290381"/>
            <a:ext cx="1785938" cy="133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2.1"/>
          <p:cNvSpPr txBox="1"/>
          <p:nvPr/>
        </p:nvSpPr>
        <p:spPr>
          <a:xfrm>
            <a:off x="1084860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30" name="4.2"/>
          <p:cNvSpPr txBox="1"/>
          <p:nvPr/>
        </p:nvSpPr>
        <p:spPr>
          <a:xfrm>
            <a:off x="3000969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31" name="6.0"/>
          <p:cNvSpPr txBox="1"/>
          <p:nvPr/>
        </p:nvSpPr>
        <p:spPr>
          <a:xfrm>
            <a:off x="4909074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32" name="9.8"/>
          <p:cNvSpPr txBox="1"/>
          <p:nvPr/>
        </p:nvSpPr>
        <p:spPr>
          <a:xfrm>
            <a:off x="6833186" y="189665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33" name="15.5"/>
          <p:cNvSpPr txBox="1"/>
          <p:nvPr/>
        </p:nvSpPr>
        <p:spPr>
          <a:xfrm>
            <a:off x="8677960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34" name="17.0"/>
          <p:cNvSpPr txBox="1"/>
          <p:nvPr/>
        </p:nvSpPr>
        <p:spPr>
          <a:xfrm>
            <a:off x="10594069" y="1896653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35" name="Image" descr="Image"/>
          <p:cNvPicPr>
            <a:picLocks/>
          </p:cNvPicPr>
          <p:nvPr/>
        </p:nvPicPr>
        <p:blipFill>
          <a:blip r:embed="rId8">
            <a:extLst/>
          </a:blip>
          <a:srcRect l="7766" t="8135" r="9444" b="9904"/>
          <a:stretch>
            <a:fillRect/>
          </a:stretch>
        </p:blipFill>
        <p:spPr>
          <a:xfrm>
            <a:off x="412760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/>
          </p:cNvPicPr>
          <p:nvPr/>
        </p:nvPicPr>
        <p:blipFill>
          <a:blip r:embed="rId9">
            <a:extLst/>
          </a:blip>
          <a:srcRect l="9694" t="9183" r="10081" b="8338"/>
          <a:stretch>
            <a:fillRect/>
          </a:stretch>
        </p:blipFill>
        <p:spPr>
          <a:xfrm>
            <a:off x="2328869" y="4720140"/>
            <a:ext cx="1785938" cy="13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/>
          </p:cNvPicPr>
          <p:nvPr/>
        </p:nvPicPr>
        <p:blipFill>
          <a:blip r:embed="rId10">
            <a:extLst/>
          </a:blip>
          <a:srcRect l="8648" t="8554" r="9502" b="9075"/>
          <a:stretch>
            <a:fillRect/>
          </a:stretch>
        </p:blipFill>
        <p:spPr>
          <a:xfrm>
            <a:off x="4237252" y="4720278"/>
            <a:ext cx="1785938" cy="133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/>
          </p:cNvPicPr>
          <p:nvPr/>
        </p:nvPicPr>
        <p:blipFill>
          <a:blip r:embed="rId11">
            <a:extLst/>
          </a:blip>
          <a:srcRect l="9710" t="10667" r="9677" b="9439"/>
          <a:stretch>
            <a:fillRect/>
          </a:stretch>
        </p:blipFill>
        <p:spPr>
          <a:xfrm>
            <a:off x="6161086" y="4718605"/>
            <a:ext cx="1785938" cy="134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/>
          </p:cNvPicPr>
          <p:nvPr/>
        </p:nvPicPr>
        <p:blipFill>
          <a:blip r:embed="rId12">
            <a:extLst/>
          </a:blip>
          <a:srcRect l="8262" t="7640" r="7835" b="6988"/>
          <a:stretch>
            <a:fillRect/>
          </a:stretch>
        </p:blipFill>
        <p:spPr>
          <a:xfrm>
            <a:off x="8077194" y="4721814"/>
            <a:ext cx="1785938" cy="133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/>
          </p:cNvPicPr>
          <p:nvPr/>
        </p:nvPicPr>
        <p:blipFill>
          <a:blip r:embed="rId13">
            <a:extLst/>
          </a:blip>
          <a:srcRect l="10421" t="10130" r="10421" b="10130"/>
          <a:stretch>
            <a:fillRect/>
          </a:stretch>
        </p:blipFill>
        <p:spPr>
          <a:xfrm>
            <a:off x="9993304" y="4719720"/>
            <a:ext cx="1785938" cy="134037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Full size image"/>
          <p:cNvSpPr txBox="1"/>
          <p:nvPr/>
        </p:nvSpPr>
        <p:spPr>
          <a:xfrm>
            <a:off x="4844684" y="3608238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42" name="2.1"/>
          <p:cNvSpPr txBox="1"/>
          <p:nvPr/>
        </p:nvSpPr>
        <p:spPr>
          <a:xfrm>
            <a:off x="1045141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43" name="4.2"/>
          <p:cNvSpPr txBox="1"/>
          <p:nvPr/>
        </p:nvSpPr>
        <p:spPr>
          <a:xfrm>
            <a:off x="2961250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44" name="6.0"/>
          <p:cNvSpPr txBox="1"/>
          <p:nvPr/>
        </p:nvSpPr>
        <p:spPr>
          <a:xfrm>
            <a:off x="4869354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45" name="9.8"/>
          <p:cNvSpPr txBox="1"/>
          <p:nvPr/>
        </p:nvSpPr>
        <p:spPr>
          <a:xfrm>
            <a:off x="6793467" y="432021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46" name="15.5"/>
          <p:cNvSpPr txBox="1"/>
          <p:nvPr/>
        </p:nvSpPr>
        <p:spPr>
          <a:xfrm>
            <a:off x="8638242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47" name="17.0"/>
          <p:cNvSpPr txBox="1"/>
          <p:nvPr/>
        </p:nvSpPr>
        <p:spPr>
          <a:xfrm>
            <a:off x="10554350" y="4320210"/>
            <a:ext cx="58440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48" name="3/4 size image"/>
          <p:cNvSpPr txBox="1"/>
          <p:nvPr/>
        </p:nvSpPr>
        <p:spPr>
          <a:xfrm>
            <a:off x="4814745" y="6045099"/>
            <a:ext cx="256251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3/4 size image</a:t>
            </a:r>
          </a:p>
        </p:txBody>
      </p:sp>
      <p:sp>
        <p:nvSpPr>
          <p:cNvPr id="449" name="maximum response"/>
          <p:cNvSpPr txBox="1"/>
          <p:nvPr/>
        </p:nvSpPr>
        <p:spPr>
          <a:xfrm>
            <a:off x="4018702" y="4609706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  <p:sp>
        <p:nvSpPr>
          <p:cNvPr id="450" name="maximum response"/>
          <p:cNvSpPr txBox="1"/>
          <p:nvPr/>
        </p:nvSpPr>
        <p:spPr>
          <a:xfrm>
            <a:off x="5974529" y="2232954"/>
            <a:ext cx="2159049" cy="7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285345116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694" t="9183" r="10081" b="8338"/>
          <a:stretch>
            <a:fillRect/>
          </a:stretch>
        </p:blipFill>
        <p:spPr>
          <a:xfrm>
            <a:off x="5048539" y="471446"/>
            <a:ext cx="2381251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8648" t="8554" r="9502" b="9075"/>
          <a:stretch>
            <a:fillRect/>
          </a:stretch>
        </p:blipFill>
        <p:spPr>
          <a:xfrm>
            <a:off x="5048539" y="2596651"/>
            <a:ext cx="2381251" cy="178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9710" t="10667" r="9677" b="9439"/>
          <a:stretch>
            <a:fillRect/>
          </a:stretch>
        </p:blipFill>
        <p:spPr>
          <a:xfrm>
            <a:off x="5048539" y="4721299"/>
            <a:ext cx="2381251" cy="179018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616724" y="3215574"/>
            <a:ext cx="3801631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cross-scale maximum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7985973" y="3155233"/>
            <a:ext cx="2647469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239164" y="1726202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239164" y="3931980"/>
            <a:ext cx="1" cy="1585434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476886" y="3464949"/>
            <a:ext cx="1161709" cy="179165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153107" y="1873636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153107" y="3998283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153107" y="6122930"/>
            <a:ext cx="441737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000" kern="0"/>
              <a:t>9.8</a:t>
            </a:r>
          </a:p>
        </p:txBody>
      </p:sp>
    </p:spTree>
    <p:extLst>
      <p:ext uri="{BB962C8B-B14F-4D97-AF65-F5344CB8AC3E}">
        <p14:creationId xmlns:p14="http://schemas.microsoft.com/office/powerpoint/2010/main" val="26054562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94035"/>
              </p:ext>
            </p:extLst>
          </p:nvPr>
        </p:nvGraphicFramePr>
        <p:xfrm>
          <a:off x="6406101" y="685128"/>
          <a:ext cx="2690784" cy="319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CorelPhotoPaint.Image.8" r:id="rId3" imgW="3796825" imgH="4507937" progId="">
                  <p:embed/>
                </p:oleObj>
              </mc:Choice>
              <mc:Fallback>
                <p:oleObj name="CorelPhotoPaint.Image.8" r:id="rId3" imgW="3796825" imgH="4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6101" y="685128"/>
                        <a:ext cx="2690784" cy="319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/>
          <a:srcRect l="13637" t="24706" r="12122" b="11978"/>
          <a:stretch>
            <a:fillRect/>
          </a:stretch>
        </p:blipFill>
        <p:spPr bwMode="auto">
          <a:xfrm>
            <a:off x="9045271" y="1105230"/>
            <a:ext cx="2781390" cy="20997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7370859" y="3745069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recognition</a:t>
            </a:r>
          </a:p>
        </p:txBody>
      </p:sp>
      <p:pic>
        <p:nvPicPr>
          <p:cNvPr id="1028" name="Picture 4" descr="Image result for features sl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4" y="720865"/>
            <a:ext cx="5319002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8362" y="3712803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navigation</a:t>
            </a:r>
          </a:p>
        </p:txBody>
      </p:sp>
      <p:pic>
        <p:nvPicPr>
          <p:cNvPr id="1032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5048" r="1178" b="41133"/>
          <a:stretch/>
        </p:blipFill>
        <p:spPr bwMode="auto">
          <a:xfrm>
            <a:off x="79528" y="4055178"/>
            <a:ext cx="7186934" cy="232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athoughtabroad.com/images/1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1" t="60156" r="1658" b="6547"/>
          <a:stretch/>
        </p:blipFill>
        <p:spPr bwMode="auto">
          <a:xfrm>
            <a:off x="6074150" y="4055178"/>
            <a:ext cx="5577598" cy="23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21426" y="6384910"/>
            <a:ext cx="36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Panorama stitching</a:t>
            </a:r>
          </a:p>
        </p:txBody>
      </p:sp>
    </p:spTree>
    <p:extLst>
      <p:ext uri="{BB962C8B-B14F-4D97-AF65-F5344CB8AC3E}">
        <p14:creationId xmlns:p14="http://schemas.microsoft.com/office/powerpoint/2010/main" val="103054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Multi-scal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How would you implement scale selection?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547659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implementation</a:t>
            </a:r>
          </a:p>
        </p:txBody>
      </p:sp>
      <p:sp>
        <p:nvSpPr>
          <p:cNvPr id="469" name="For each level of the Gaussian pyramid"/>
          <p:cNvSpPr txBox="1"/>
          <p:nvPr/>
        </p:nvSpPr>
        <p:spPr>
          <a:xfrm>
            <a:off x="2232499" y="2399368"/>
            <a:ext cx="454382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</a:rPr>
              <a:t>For each level of the Gaussian pyramid</a:t>
            </a:r>
          </a:p>
        </p:txBody>
      </p:sp>
      <p:sp>
        <p:nvSpPr>
          <p:cNvPr id="470" name="compute feature response (e.g. Harris, Laplacian)"/>
          <p:cNvSpPr txBox="1"/>
          <p:nvPr/>
        </p:nvSpPr>
        <p:spPr>
          <a:xfrm>
            <a:off x="3618754" y="2932219"/>
            <a:ext cx="572363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</a:rPr>
              <a:t>compute feature response (e.g. Harris, Laplacian)</a:t>
            </a:r>
          </a:p>
        </p:txBody>
      </p:sp>
      <p:sp>
        <p:nvSpPr>
          <p:cNvPr id="471" name="For each level of the Gaussian pyramid"/>
          <p:cNvSpPr txBox="1"/>
          <p:nvPr/>
        </p:nvSpPr>
        <p:spPr>
          <a:xfrm>
            <a:off x="2113361" y="4048050"/>
            <a:ext cx="454382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</a:rPr>
              <a:t>For each level of the Gaussian pyramid</a:t>
            </a:r>
          </a:p>
        </p:txBody>
      </p:sp>
      <p:sp>
        <p:nvSpPr>
          <p:cNvPr id="472" name="if local maximum and cross-scale"/>
          <p:cNvSpPr txBox="1"/>
          <p:nvPr/>
        </p:nvSpPr>
        <p:spPr>
          <a:xfrm>
            <a:off x="2841030" y="4603218"/>
            <a:ext cx="3860942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</a:rPr>
              <a:t>if local maximum and cross-scale</a:t>
            </a:r>
          </a:p>
        </p:txBody>
      </p:sp>
      <p:sp>
        <p:nvSpPr>
          <p:cNvPr id="473" name="save scale and location of feature"/>
          <p:cNvSpPr txBox="1"/>
          <p:nvPr/>
        </p:nvSpPr>
        <p:spPr>
          <a:xfrm>
            <a:off x="2979569" y="5158387"/>
            <a:ext cx="3931474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sz="2000" b="1" kern="0">
                <a:solidFill>
                  <a:srgbClr val="000000"/>
                </a:solidFill>
                <a:latin typeface="Courier"/>
                <a:sym typeface="Courier"/>
              </a:rPr>
              <a:t>save</a:t>
            </a:r>
            <a:r>
              <a:rPr sz="2000" kern="0">
                <a:solidFill>
                  <a:srgbClr val="000000"/>
                </a:solidFill>
                <a:latin typeface="Courier"/>
                <a:sym typeface="Courier"/>
              </a:rPr>
              <a:t> scale and location of feature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0188" y="5221106"/>
            <a:ext cx="1309688" cy="3303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817130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839" y="121597"/>
            <a:ext cx="12213677" cy="6614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8313417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54" y="125425"/>
            <a:ext cx="12209108" cy="660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776077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99" y="500864"/>
            <a:ext cx="7416802" cy="2790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3660200"/>
            <a:ext cx="5905500" cy="2779713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Gaussian"/>
          <p:cNvSpPr txBox="1"/>
          <p:nvPr/>
        </p:nvSpPr>
        <p:spPr>
          <a:xfrm>
            <a:off x="5603188" y="3263121"/>
            <a:ext cx="86401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Gaussian</a:t>
            </a:r>
          </a:p>
        </p:txBody>
      </p:sp>
      <p:sp>
        <p:nvSpPr>
          <p:cNvPr id="506" name="Laplacian"/>
          <p:cNvSpPr txBox="1"/>
          <p:nvPr/>
        </p:nvSpPr>
        <p:spPr>
          <a:xfrm>
            <a:off x="5585293" y="6413097"/>
            <a:ext cx="89447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503000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Invariant local features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0" y="1143000"/>
            <a:ext cx="10668000" cy="1676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000"/>
              <a:t>Find features that are invariant to transformations</a:t>
            </a:r>
          </a:p>
          <a:p>
            <a:pPr lvl="1"/>
            <a:r>
              <a:rPr lang="en-US" sz="1800"/>
              <a:t>geometric invariance:  translation, rotation, scale</a:t>
            </a:r>
          </a:p>
          <a:p>
            <a:pPr lvl="1"/>
            <a:r>
              <a:rPr lang="en-US" sz="1800"/>
              <a:t>photometric invariance:  brightness, exposure, …</a:t>
            </a:r>
          </a:p>
        </p:txBody>
      </p:sp>
      <p:pic>
        <p:nvPicPr>
          <p:cNvPr id="26628" name="Picture 4" descr="sift-fea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14401" y="2455864"/>
            <a:ext cx="10079567" cy="3640137"/>
          </a:xfrm>
          <a:noFill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3606" y="6186488"/>
            <a:ext cx="2017155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1800" dirty="0"/>
              <a:t>Feature Descriptors</a:t>
            </a:r>
          </a:p>
        </p:txBody>
      </p:sp>
    </p:spTree>
    <p:extLst>
      <p:ext uri="{BB962C8B-B14F-4D97-AF65-F5344CB8AC3E}">
        <p14:creationId xmlns:p14="http://schemas.microsoft.com/office/powerpoint/2010/main" val="2779551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features?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Motivation: panorama stitching</a:t>
            </a:r>
          </a:p>
          <a:p>
            <a:pPr lvl="1"/>
            <a:r>
              <a:rPr lang="en-US" dirty="0"/>
              <a:t>We have two images – how do we combine them?</a:t>
            </a:r>
          </a:p>
        </p:txBody>
      </p:sp>
      <p:pic>
        <p:nvPicPr>
          <p:cNvPr id="2355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627" y="2906508"/>
            <a:ext cx="49022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615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629" y="2909887"/>
            <a:ext cx="4900084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629" y="2909888"/>
            <a:ext cx="4900084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extract features?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Motivation: panorama stitching</a:t>
            </a:r>
          </a:p>
          <a:p>
            <a:pPr lvl="1"/>
            <a:r>
              <a:rPr lang="en-US" dirty="0"/>
              <a:t>We have two images – how do we combine them?</a:t>
            </a:r>
          </a:p>
        </p:txBody>
      </p:sp>
      <p:sp>
        <p:nvSpPr>
          <p:cNvPr id="24582" name="Text Box 14"/>
          <p:cNvSpPr txBox="1">
            <a:spLocks noChangeArrowheads="1"/>
          </p:cNvSpPr>
          <p:nvPr/>
        </p:nvSpPr>
        <p:spPr bwMode="auto">
          <a:xfrm>
            <a:off x="1633462" y="5685513"/>
            <a:ext cx="2359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1: extract features</a:t>
            </a:r>
          </a:p>
        </p:txBody>
      </p:sp>
      <p:sp>
        <p:nvSpPr>
          <p:cNvPr id="24584" name="Text Box 15"/>
          <p:cNvSpPr txBox="1">
            <a:spLocks noChangeArrowheads="1"/>
          </p:cNvSpPr>
          <p:nvPr/>
        </p:nvSpPr>
        <p:spPr bwMode="auto">
          <a:xfrm>
            <a:off x="1654628" y="5957878"/>
            <a:ext cx="22967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2: match features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14762" y="3830638"/>
            <a:ext cx="3678767" cy="1514475"/>
            <a:chOff x="2072" y="1924"/>
            <a:chExt cx="1738" cy="954"/>
          </a:xfrm>
        </p:grpSpPr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5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extract features?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Motivation: panorama stitching</a:t>
            </a:r>
          </a:p>
          <a:p>
            <a:pPr lvl="1"/>
            <a:r>
              <a:rPr lang="en-US" dirty="0"/>
              <a:t>We have two images – how do we combine them?</a:t>
            </a:r>
          </a:p>
        </p:txBody>
      </p:sp>
      <p:pic>
        <p:nvPicPr>
          <p:cNvPr id="25607" name="Picture 16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6437" y="2732311"/>
            <a:ext cx="7588249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633462" y="5685513"/>
            <a:ext cx="2359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1: extract features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654628" y="5957878"/>
            <a:ext cx="22967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2: match features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654627" y="6230020"/>
            <a:ext cx="20477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3: align images</a:t>
            </a:r>
          </a:p>
        </p:txBody>
      </p:sp>
    </p:spTree>
    <p:extLst>
      <p:ext uri="{BB962C8B-B14F-4D97-AF65-F5344CB8AC3E}">
        <p14:creationId xmlns:p14="http://schemas.microsoft.com/office/powerpoint/2010/main" val="1114391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77" name="Rectangle"/>
          <p:cNvSpPr/>
          <p:nvPr/>
        </p:nvSpPr>
        <p:spPr>
          <a:xfrm>
            <a:off x="774087" y="1767808"/>
            <a:ext cx="6491730" cy="455468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78" name="Shape"/>
          <p:cNvSpPr/>
          <p:nvPr/>
        </p:nvSpPr>
        <p:spPr>
          <a:xfrm>
            <a:off x="1953626" y="2527080"/>
            <a:ext cx="5241689" cy="375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roup"/>
          <p:cNvGrpSpPr/>
          <p:nvPr/>
        </p:nvGrpSpPr>
        <p:grpSpPr>
          <a:xfrm>
            <a:off x="1314738" y="2068083"/>
            <a:ext cx="1334993" cy="974309"/>
            <a:chOff x="0" y="0"/>
            <a:chExt cx="1423992" cy="1385682"/>
          </a:xfrm>
        </p:grpSpPr>
        <p:sp>
          <p:nvSpPr>
            <p:cNvPr id="179" name="Rectangle"/>
            <p:cNvSpPr/>
            <p:nvPr/>
          </p:nvSpPr>
          <p:spPr>
            <a:xfrm>
              <a:off x="0" y="4113"/>
              <a:ext cx="1423993" cy="137745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19154" y="273691"/>
              <a:ext cx="1385684" cy="843201"/>
              <a:chOff x="0" y="0"/>
              <a:chExt cx="1385682" cy="843199"/>
            </a:xfrm>
          </p:grpSpPr>
          <p:sp>
            <p:nvSpPr>
              <p:cNvPr id="180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 rot="5400000">
              <a:off x="19154" y="271241"/>
              <a:ext cx="1385684" cy="843200"/>
              <a:chOff x="0" y="0"/>
              <a:chExt cx="1385682" cy="843199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91" name="Rectangle"/>
          <p:cNvSpPr/>
          <p:nvPr/>
        </p:nvSpPr>
        <p:spPr>
          <a:xfrm>
            <a:off x="10113455" y="2674350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roup"/>
          <p:cNvGrpSpPr/>
          <p:nvPr/>
        </p:nvGrpSpPr>
        <p:grpSpPr>
          <a:xfrm>
            <a:off x="10131414" y="2863897"/>
            <a:ext cx="1299078" cy="592876"/>
            <a:chOff x="0" y="0"/>
            <a:chExt cx="1385682" cy="843199"/>
          </a:xfrm>
        </p:grpSpPr>
        <p:sp>
          <p:nvSpPr>
            <p:cNvPr id="1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01" name="Group"/>
          <p:cNvGrpSpPr/>
          <p:nvPr/>
        </p:nvGrpSpPr>
        <p:grpSpPr>
          <a:xfrm rot="5400000">
            <a:off x="10293799" y="2763361"/>
            <a:ext cx="974308" cy="790500"/>
            <a:chOff x="0" y="0"/>
            <a:chExt cx="1385682" cy="843199"/>
          </a:xfrm>
        </p:grpSpPr>
        <p:sp>
          <p:nvSpPr>
            <p:cNvPr id="1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02" name="Rectangle"/>
          <p:cNvSpPr/>
          <p:nvPr/>
        </p:nvSpPr>
        <p:spPr>
          <a:xfrm>
            <a:off x="10113456" y="4561804"/>
            <a:ext cx="1334993" cy="968524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roup"/>
          <p:cNvGrpSpPr/>
          <p:nvPr/>
        </p:nvGrpSpPr>
        <p:grpSpPr>
          <a:xfrm>
            <a:off x="10131414" y="4751351"/>
            <a:ext cx="1299078" cy="592875"/>
            <a:chOff x="0" y="0"/>
            <a:chExt cx="1385682" cy="843199"/>
          </a:xfrm>
        </p:grpSpPr>
        <p:sp>
          <p:nvSpPr>
            <p:cNvPr id="203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4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6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2" name="Group"/>
          <p:cNvGrpSpPr/>
          <p:nvPr/>
        </p:nvGrpSpPr>
        <p:grpSpPr>
          <a:xfrm rot="5400000">
            <a:off x="10293799" y="4650816"/>
            <a:ext cx="974308" cy="790500"/>
            <a:chOff x="0" y="0"/>
            <a:chExt cx="1385682" cy="843199"/>
          </a:xfrm>
        </p:grpSpPr>
        <p:sp>
          <p:nvSpPr>
            <p:cNvPr id="208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9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0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1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83" y="2869721"/>
            <a:ext cx="1270620" cy="5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80" y="4694518"/>
            <a:ext cx="1270621" cy="632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array of x gradients"/>
          <p:cNvSpPr txBox="1"/>
          <p:nvPr/>
        </p:nvSpPr>
        <p:spPr>
          <a:xfrm>
            <a:off x="8708188" y="2178473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216" name="array of y gradients"/>
          <p:cNvSpPr txBox="1"/>
          <p:nvPr/>
        </p:nvSpPr>
        <p:spPr>
          <a:xfrm>
            <a:off x="8708188" y="4089427"/>
            <a:ext cx="2277175" cy="3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400"/>
            </a:lvl1pPr>
          </a:lstStyle>
          <a:p>
            <a:pPr algn="ctr" defTabSz="488975" hangingPunct="0">
              <a:defRPr/>
            </a:pPr>
            <a:r>
              <a:rPr sz="20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43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0121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5892800" cy="609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Detection: Identify the interest points (also called </a:t>
            </a:r>
            <a:r>
              <a:rPr lang="en-US" b="1" dirty="0" err="1"/>
              <a:t>keypoints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Description: Extract vector feature descriptor surrounding each interest 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Matching: Determine correspondence between descriptors in two views.</a:t>
            </a:r>
          </a:p>
          <a:p>
            <a:endParaRPr lang="en-US" dirty="0"/>
          </a:p>
        </p:txBody>
      </p:sp>
      <p:pic>
        <p:nvPicPr>
          <p:cNvPr id="4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78055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36" y="3083913"/>
            <a:ext cx="325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0"/>
          <p:cNvGrpSpPr>
            <a:grpSpLocks noChangeAspect="1"/>
          </p:cNvGrpSpPr>
          <p:nvPr/>
        </p:nvGrpSpPr>
        <p:grpSpPr bwMode="auto">
          <a:xfrm>
            <a:off x="6558057" y="3030624"/>
            <a:ext cx="3075517" cy="1032500"/>
            <a:chOff x="4191000" y="4216493"/>
            <a:chExt cx="2667000" cy="1193324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hape 17"/>
            <p:cNvCxnSpPr>
              <a:cxnSpLocks noChangeShapeType="1"/>
            </p:cNvCxnSpPr>
            <p:nvPr/>
          </p:nvCxnSpPr>
          <p:spPr bwMode="auto">
            <a:xfrm rot="10800000">
              <a:off x="4413179" y="4686114"/>
              <a:ext cx="1644850" cy="723703"/>
            </a:xfrm>
            <a:prstGeom prst="curvedConnector3">
              <a:avLst>
                <a:gd name="adj1" fmla="val 9988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7431361" y="4333465"/>
            <a:ext cx="3234267" cy="1130712"/>
            <a:chOff x="7042516" y="5760800"/>
            <a:chExt cx="2794000" cy="1271825"/>
          </a:xfrm>
        </p:grpSpPr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7042516" y="6429376"/>
            <a:ext cx="2794000" cy="603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Equation" r:id="rId6" imgW="1117600" imgH="241300" progId="Equation.3">
                    <p:embed/>
                  </p:oleObj>
                </mc:Choice>
                <mc:Fallback>
                  <p:oleObj name="Equation" r:id="rId6" imgW="1117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516" y="6429376"/>
                          <a:ext cx="2794000" cy="603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urved Connector 19"/>
            <p:cNvCxnSpPr>
              <a:cxnSpLocks noChangeShapeType="1"/>
            </p:cNvCxnSpPr>
            <p:nvPr/>
          </p:nvCxnSpPr>
          <p:spPr bwMode="auto">
            <a:xfrm rot="10800000" flipV="1">
              <a:off x="7168842" y="5760800"/>
              <a:ext cx="886090" cy="848972"/>
            </a:xfrm>
            <a:prstGeom prst="curvedConnector3">
              <a:avLst>
                <a:gd name="adj1" fmla="val 100388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6586772" y="5464176"/>
            <a:ext cx="5080000" cy="1162050"/>
            <a:chOff x="4800600" y="5391912"/>
            <a:chExt cx="4343400" cy="116128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0805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0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1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2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33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4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5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7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8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9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0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1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9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7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8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9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0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1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29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29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0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19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30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1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31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32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2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2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2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332" name="What does the distribution tell you about the region?"/>
          <p:cNvSpPr txBox="1"/>
          <p:nvPr/>
        </p:nvSpPr>
        <p:spPr>
          <a:xfrm>
            <a:off x="2094765" y="6167182"/>
            <a:ext cx="8068825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365C0"/>
                </a:solidFill>
              </a:rPr>
              <a:t>What does the distribution tell you about the region?</a:t>
            </a:r>
          </a:p>
        </p:txBody>
      </p:sp>
      <p:sp>
        <p:nvSpPr>
          <p:cNvPr id="109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38845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484249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roup"/>
          <p:cNvGrpSpPr/>
          <p:nvPr/>
        </p:nvGrpSpPr>
        <p:grpSpPr>
          <a:xfrm>
            <a:off x="4507769" y="1290690"/>
            <a:ext cx="3282346" cy="2302936"/>
            <a:chOff x="0" y="0"/>
            <a:chExt cx="3501167" cy="3275285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8" name="Rectangle"/>
          <p:cNvSpPr/>
          <p:nvPr/>
        </p:nvSpPr>
        <p:spPr>
          <a:xfrm>
            <a:off x="8425406" y="1290690"/>
            <a:ext cx="3282346" cy="2302936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9" name="Line"/>
          <p:cNvSpPr/>
          <p:nvPr/>
        </p:nvSpPr>
        <p:spPr>
          <a:xfrm flipH="1">
            <a:off x="216379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0" name="Line"/>
          <p:cNvSpPr/>
          <p:nvPr/>
        </p:nvSpPr>
        <p:spPr>
          <a:xfrm>
            <a:off x="85237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2081440" y="49294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2170706" y="491525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2243085" y="50778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2284244" y="494362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2111880" y="4985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2009513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2017421" y="47942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2042870" y="489949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2204513" y="501383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2209278" y="484923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2025317" y="49719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2141810" y="50316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2073280" y="507278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1926864" y="49080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5" name="Circle"/>
          <p:cNvSpPr/>
          <p:nvPr/>
        </p:nvSpPr>
        <p:spPr>
          <a:xfrm>
            <a:off x="2001147" y="502114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2204316" y="4986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7" name="Line"/>
          <p:cNvSpPr/>
          <p:nvPr/>
        </p:nvSpPr>
        <p:spPr>
          <a:xfrm>
            <a:off x="6136170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8" name="Line"/>
          <p:cNvSpPr/>
          <p:nvPr/>
        </p:nvSpPr>
        <p:spPr>
          <a:xfrm>
            <a:off x="4824746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59" name="Circle"/>
          <p:cNvSpPr/>
          <p:nvPr/>
        </p:nvSpPr>
        <p:spPr>
          <a:xfrm>
            <a:off x="5287601" y="493644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0" name="Circle"/>
          <p:cNvSpPr/>
          <p:nvPr/>
        </p:nvSpPr>
        <p:spPr>
          <a:xfrm>
            <a:off x="6024185" y="506506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1" name="Circle"/>
          <p:cNvSpPr/>
          <p:nvPr/>
        </p:nvSpPr>
        <p:spPr>
          <a:xfrm>
            <a:off x="6178487" y="509342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2" name="Circle"/>
          <p:cNvSpPr/>
          <p:nvPr/>
        </p:nvSpPr>
        <p:spPr>
          <a:xfrm>
            <a:off x="6024185" y="501664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5789029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4" name="Circle"/>
          <p:cNvSpPr/>
          <p:nvPr/>
        </p:nvSpPr>
        <p:spPr>
          <a:xfrm>
            <a:off x="5981886" y="51777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5" name="Circle"/>
          <p:cNvSpPr/>
          <p:nvPr/>
        </p:nvSpPr>
        <p:spPr>
          <a:xfrm>
            <a:off x="5143060" y="4923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161690" y="497198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6184262" y="48937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8" name="Circle"/>
          <p:cNvSpPr/>
          <p:nvPr/>
        </p:nvSpPr>
        <p:spPr>
          <a:xfrm>
            <a:off x="5981886" y="49466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5287602" y="50431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6084547" y="49773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5602669" y="4949932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5400076" y="492300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01865" y="492958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5133021" y="506732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5" name="Shape"/>
          <p:cNvSpPr/>
          <p:nvPr/>
        </p:nvSpPr>
        <p:spPr>
          <a:xfrm>
            <a:off x="5113830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6" name="Shape"/>
          <p:cNvSpPr/>
          <p:nvPr/>
        </p:nvSpPr>
        <p:spPr>
          <a:xfrm>
            <a:off x="9021803" y="167459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7" name="Shape"/>
          <p:cNvSpPr/>
          <p:nvPr/>
        </p:nvSpPr>
        <p:spPr>
          <a:xfrm>
            <a:off x="1085114" y="1673133"/>
            <a:ext cx="2650300" cy="1900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Line"/>
          <p:cNvSpPr/>
          <p:nvPr/>
        </p:nvSpPr>
        <p:spPr>
          <a:xfrm>
            <a:off x="10160359" y="4028505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79" name="Line"/>
          <p:cNvSpPr/>
          <p:nvPr/>
        </p:nvSpPr>
        <p:spPr>
          <a:xfrm>
            <a:off x="8848934" y="502114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10202755" y="498828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9782193" y="558876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9829355" y="547978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10078342" y="507389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9693202" y="504951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5" name="Circle"/>
          <p:cNvSpPr/>
          <p:nvPr/>
        </p:nvSpPr>
        <p:spPr>
          <a:xfrm>
            <a:off x="9962630" y="506000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6" name="Circle"/>
          <p:cNvSpPr/>
          <p:nvPr/>
        </p:nvSpPr>
        <p:spPr>
          <a:xfrm>
            <a:off x="10066578" y="49068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7" name="Circle"/>
          <p:cNvSpPr/>
          <p:nvPr/>
        </p:nvSpPr>
        <p:spPr>
          <a:xfrm>
            <a:off x="9962628" y="49389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8" name="Circle"/>
          <p:cNvSpPr/>
          <p:nvPr/>
        </p:nvSpPr>
        <p:spPr>
          <a:xfrm>
            <a:off x="10039771" y="523449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10160359" y="49356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9273218" y="504316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1" name="Circle"/>
          <p:cNvSpPr/>
          <p:nvPr/>
        </p:nvSpPr>
        <p:spPr>
          <a:xfrm>
            <a:off x="9654630" y="573773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2" name="Circle"/>
          <p:cNvSpPr/>
          <p:nvPr/>
        </p:nvSpPr>
        <p:spPr>
          <a:xfrm>
            <a:off x="10121785" y="497320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3" name="Circle"/>
          <p:cNvSpPr/>
          <p:nvPr/>
        </p:nvSpPr>
        <p:spPr>
          <a:xfrm>
            <a:off x="9593481" y="561712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4" name="Circle"/>
          <p:cNvSpPr/>
          <p:nvPr/>
        </p:nvSpPr>
        <p:spPr>
          <a:xfrm>
            <a:off x="10202755" y="5077380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5" name="Circle"/>
          <p:cNvSpPr/>
          <p:nvPr/>
        </p:nvSpPr>
        <p:spPr>
          <a:xfrm>
            <a:off x="9550397" y="494588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6" name="Circle"/>
          <p:cNvSpPr/>
          <p:nvPr/>
        </p:nvSpPr>
        <p:spPr>
          <a:xfrm>
            <a:off x="9192882" y="49448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9367747" y="504552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48" y="4987009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59" y="4970831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25" y="4947570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4" y="4023318"/>
            <a:ext cx="763173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0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868" y="4023318"/>
            <a:ext cx="763172" cy="380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1940312" y="2711993"/>
            <a:ext cx="624008" cy="455415"/>
            <a:chOff x="0" y="0"/>
            <a:chExt cx="665606" cy="647700"/>
          </a:xfrm>
        </p:grpSpPr>
        <p:sp>
          <p:nvSpPr>
            <p:cNvPr id="404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9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05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6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7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08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10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1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2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3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27" name="Group"/>
          <p:cNvGrpSpPr/>
          <p:nvPr/>
        </p:nvGrpSpPr>
        <p:grpSpPr>
          <a:xfrm>
            <a:off x="4787503" y="2396894"/>
            <a:ext cx="624008" cy="455415"/>
            <a:chOff x="0" y="0"/>
            <a:chExt cx="665606" cy="647700"/>
          </a:xfrm>
        </p:grpSpPr>
        <p:sp>
          <p:nvSpPr>
            <p:cNvPr id="4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39" name="Group"/>
          <p:cNvGrpSpPr/>
          <p:nvPr/>
        </p:nvGrpSpPr>
        <p:grpSpPr>
          <a:xfrm>
            <a:off x="8714967" y="1452907"/>
            <a:ext cx="624008" cy="455415"/>
            <a:chOff x="0" y="0"/>
            <a:chExt cx="665606" cy="647700"/>
          </a:xfrm>
        </p:grpSpPr>
        <p:sp>
          <p:nvSpPr>
            <p:cNvPr id="4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65353" hangingPunct="0"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0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88975" hangingPunct="0">
                  <a:defRPr sz="2400"/>
                </a:pPr>
                <a:endParaRPr sz="2000" kern="0">
                  <a:solidFill>
                    <a:srgbClr val="00000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440" name="distribution reveals edge orientation and magnitude"/>
          <p:cNvSpPr txBox="1"/>
          <p:nvPr/>
        </p:nvSpPr>
        <p:spPr>
          <a:xfrm>
            <a:off x="2162091" y="6167182"/>
            <a:ext cx="7934173" cy="5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3200"/>
            </a:lvl1pPr>
          </a:lstStyle>
          <a:p>
            <a:pPr algn="ctr" defTabSz="488975" hangingPunct="0">
              <a:defRPr/>
            </a:pPr>
            <a:r>
              <a:rPr sz="2700" kern="0">
                <a:solidFill>
                  <a:srgbClr val="000000"/>
                </a:solidFill>
                <a:latin typeface="Helvetica Light"/>
                <a:sym typeface="Helvetica Light"/>
              </a:rPr>
              <a:t>distribution reveals edge orientation and magnitude</a:t>
            </a:r>
          </a:p>
        </p:txBody>
      </p:sp>
      <p:sp>
        <p:nvSpPr>
          <p:cNvPr id="441" name="Circle"/>
          <p:cNvSpPr/>
          <p:nvPr/>
        </p:nvSpPr>
        <p:spPr>
          <a:xfrm>
            <a:off x="1797837" y="4766110"/>
            <a:ext cx="662049" cy="496537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2" name="Oval"/>
          <p:cNvSpPr/>
          <p:nvPr/>
        </p:nvSpPr>
        <p:spPr>
          <a:xfrm>
            <a:off x="5045021" y="4906901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3" name="Oval"/>
          <p:cNvSpPr/>
          <p:nvPr/>
        </p:nvSpPr>
        <p:spPr>
          <a:xfrm>
            <a:off x="8935390" y="4878097"/>
            <a:ext cx="1384301" cy="24780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444" name="Oval"/>
          <p:cNvSpPr/>
          <p:nvPr/>
        </p:nvSpPr>
        <p:spPr>
          <a:xfrm rot="17974818">
            <a:off x="9387590" y="5245062"/>
            <a:ext cx="1038227" cy="330413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13" name="1. Compute image gradients over a small region…"/>
          <p:cNvSpPr txBox="1"/>
          <p:nvPr/>
        </p:nvSpPr>
        <p:spPr>
          <a:xfrm>
            <a:off x="2281714" y="639745"/>
            <a:ext cx="8262788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1. Compute image gradients over a small region</a:t>
            </a:r>
          </a:p>
        </p:txBody>
      </p:sp>
      <p:sp>
        <p:nvSpPr>
          <p:cNvPr id="114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3115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577" name="Rectangle"/>
          <p:cNvSpPr/>
          <p:nvPr/>
        </p:nvSpPr>
        <p:spPr>
          <a:xfrm rot="16200000">
            <a:off x="3860491" y="1967068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8" name="Rectangle"/>
          <p:cNvSpPr/>
          <p:nvPr/>
        </p:nvSpPr>
        <p:spPr>
          <a:xfrm rot="16200000">
            <a:off x="3128350" y="1223020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79" name="Rectangle"/>
          <p:cNvSpPr/>
          <p:nvPr/>
        </p:nvSpPr>
        <p:spPr>
          <a:xfrm>
            <a:off x="3425628" y="2484832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580" name="Line"/>
          <p:cNvSpPr/>
          <p:nvPr/>
        </p:nvSpPr>
        <p:spPr>
          <a:xfrm>
            <a:off x="6626314" y="205602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1" name="Line"/>
          <p:cNvSpPr/>
          <p:nvPr/>
        </p:nvSpPr>
        <p:spPr>
          <a:xfrm>
            <a:off x="8232774" y="2652514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2" name="Line"/>
          <p:cNvSpPr/>
          <p:nvPr/>
        </p:nvSpPr>
        <p:spPr>
          <a:xfrm>
            <a:off x="6585264" y="3750865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3" name="Line"/>
          <p:cNvSpPr/>
          <p:nvPr/>
        </p:nvSpPr>
        <p:spPr>
          <a:xfrm>
            <a:off x="8233657" y="3100793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1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492603"/>
            <a:ext cx="3688040" cy="1033371"/>
          </a:xfrm>
          <a:prstGeom prst="rect">
            <a:avLst/>
          </a:prstGeom>
        </p:spPr>
      </p:pic>
      <p:sp>
        <p:nvSpPr>
          <p:cNvPr id="585" name="Line"/>
          <p:cNvSpPr/>
          <p:nvPr/>
        </p:nvSpPr>
        <p:spPr>
          <a:xfrm flipV="1">
            <a:off x="6594956" y="1830983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586" name="plot intensities"/>
          <p:cNvSpPr txBox="1"/>
          <p:nvPr/>
        </p:nvSpPr>
        <p:spPr>
          <a:xfrm>
            <a:off x="7712352" y="155391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587" name="constant intensity gradient"/>
          <p:cNvSpPr txBox="1"/>
          <p:nvPr/>
        </p:nvSpPr>
        <p:spPr>
          <a:xfrm>
            <a:off x="374673" y="2320000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588" name="Line"/>
          <p:cNvSpPr/>
          <p:nvPr/>
        </p:nvSpPr>
        <p:spPr>
          <a:xfrm flipH="1">
            <a:off x="3402223" y="4444952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89" name="Line"/>
          <p:cNvSpPr/>
          <p:nvPr/>
        </p:nvSpPr>
        <p:spPr>
          <a:xfrm>
            <a:off x="2090798" y="5437597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2077404" y="535289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2813986" y="548150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2968288" y="550986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2813986" y="543309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4" name="Circle"/>
          <p:cNvSpPr/>
          <p:nvPr/>
        </p:nvSpPr>
        <p:spPr>
          <a:xfrm>
            <a:off x="2578831" y="546595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5" name="Circle"/>
          <p:cNvSpPr/>
          <p:nvPr/>
        </p:nvSpPr>
        <p:spPr>
          <a:xfrm>
            <a:off x="2771688" y="5594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6" name="Circle"/>
          <p:cNvSpPr/>
          <p:nvPr/>
        </p:nvSpPr>
        <p:spPr>
          <a:xfrm>
            <a:off x="1932863" y="53404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7" name="Circle"/>
          <p:cNvSpPr/>
          <p:nvPr/>
        </p:nvSpPr>
        <p:spPr>
          <a:xfrm>
            <a:off x="2951492" y="5388429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8" name="Circle"/>
          <p:cNvSpPr/>
          <p:nvPr/>
        </p:nvSpPr>
        <p:spPr>
          <a:xfrm>
            <a:off x="2974064" y="53102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9" name="Circle"/>
          <p:cNvSpPr/>
          <p:nvPr/>
        </p:nvSpPr>
        <p:spPr>
          <a:xfrm>
            <a:off x="2771688" y="536311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0" name="Circle"/>
          <p:cNvSpPr/>
          <p:nvPr/>
        </p:nvSpPr>
        <p:spPr>
          <a:xfrm>
            <a:off x="2077404" y="545961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1" name="Circle"/>
          <p:cNvSpPr/>
          <p:nvPr/>
        </p:nvSpPr>
        <p:spPr>
          <a:xfrm>
            <a:off x="2874349" y="539378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2" name="Circle"/>
          <p:cNvSpPr/>
          <p:nvPr/>
        </p:nvSpPr>
        <p:spPr>
          <a:xfrm>
            <a:off x="2392470" y="536637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3" name="Circle"/>
          <p:cNvSpPr/>
          <p:nvPr/>
        </p:nvSpPr>
        <p:spPr>
          <a:xfrm>
            <a:off x="2189878" y="533945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4" name="Circle"/>
          <p:cNvSpPr/>
          <p:nvPr/>
        </p:nvSpPr>
        <p:spPr>
          <a:xfrm>
            <a:off x="2891666" y="53460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5" name="Circle"/>
          <p:cNvSpPr/>
          <p:nvPr/>
        </p:nvSpPr>
        <p:spPr>
          <a:xfrm>
            <a:off x="1922822" y="548377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5387278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439764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intensities along the line"/>
          <p:cNvSpPr txBox="1"/>
          <p:nvPr/>
        </p:nvSpPr>
        <p:spPr>
          <a:xfrm>
            <a:off x="7017455" y="3758762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09" name="plot of image gradients"/>
          <p:cNvSpPr txBox="1"/>
          <p:nvPr/>
        </p:nvSpPr>
        <p:spPr>
          <a:xfrm>
            <a:off x="2244286" y="6510783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10" name="Arrow"/>
          <p:cNvSpPr/>
          <p:nvPr/>
        </p:nvSpPr>
        <p:spPr>
          <a:xfrm>
            <a:off x="5463861" y="5281054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11" name="subtract mean"/>
          <p:cNvSpPr txBox="1"/>
          <p:nvPr/>
        </p:nvSpPr>
        <p:spPr>
          <a:xfrm>
            <a:off x="5274268" y="4894510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38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0678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angle"/>
          <p:cNvSpPr/>
          <p:nvPr/>
        </p:nvSpPr>
        <p:spPr>
          <a:xfrm rot="16200000">
            <a:off x="3860491" y="1549814"/>
            <a:ext cx="2625224" cy="153609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7" name="Rectangle"/>
          <p:cNvSpPr/>
          <p:nvPr/>
        </p:nvSpPr>
        <p:spPr>
          <a:xfrm rot="16200000">
            <a:off x="3128350" y="805766"/>
            <a:ext cx="2625224" cy="3024188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18" name="Rectangle"/>
          <p:cNvSpPr/>
          <p:nvPr/>
        </p:nvSpPr>
        <p:spPr>
          <a:xfrm>
            <a:off x="3425628" y="2067578"/>
            <a:ext cx="2030667" cy="35719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B00"/>
                </a:solidFill>
              </a:defRPr>
            </a:pPr>
            <a:endParaRPr sz="2000" kern="0">
              <a:solidFill>
                <a:srgbClr val="FFFB00"/>
              </a:solidFill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6626314" y="248952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232774" y="3086017"/>
            <a:ext cx="1" cy="455415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6585264" y="3333611"/>
            <a:ext cx="342578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233657" y="3534296"/>
            <a:ext cx="1606973" cy="603630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0" y="1075349"/>
            <a:ext cx="3688040" cy="1033371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6594956" y="1413729"/>
            <a:ext cx="1" cy="19198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42520" tIns="42520" rIns="42520" bIns="42520" anchor="ctr"/>
          <a:lstStyle/>
          <a:p>
            <a:pPr algn="ctr" defTabSz="488975" hangingPunct="0">
              <a:defRPr sz="2400"/>
            </a:pPr>
            <a:endParaRPr sz="20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7712352" y="1136662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6" name="constant intensity gradient"/>
          <p:cNvSpPr txBox="1"/>
          <p:nvPr/>
        </p:nvSpPr>
        <p:spPr>
          <a:xfrm>
            <a:off x="374673" y="1902746"/>
            <a:ext cx="2448128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402223" y="4027698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090798" y="5020343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077404" y="4935637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2813986" y="506425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2968288" y="5092614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2813986" y="5015843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578831" y="504870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771688" y="517696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1932863" y="49231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2951492" y="4971175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2974064" y="489297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771688" y="494585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077404" y="504236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2874349" y="49765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392470" y="494912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189878" y="49222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2891666" y="4928775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1922822" y="5066516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1" y="4970024"/>
            <a:ext cx="712578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2" y="4022510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017455" y="3341508"/>
            <a:ext cx="2419843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4286" y="6093529"/>
            <a:ext cx="229801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49" name="Line"/>
          <p:cNvSpPr/>
          <p:nvPr/>
        </p:nvSpPr>
        <p:spPr>
          <a:xfrm>
            <a:off x="8617177" y="4022074"/>
            <a:ext cx="1" cy="1985290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0" name="Line"/>
          <p:cNvSpPr/>
          <p:nvPr/>
        </p:nvSpPr>
        <p:spPr>
          <a:xfrm>
            <a:off x="7305752" y="5014719"/>
            <a:ext cx="269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382676" hangingPunct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00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8006733" y="4930013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8743315" y="505862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8897618" y="508698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8743315" y="5010219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8508159" y="5043080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8701017" y="517134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7862192" y="49175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8880822" y="4965551"/>
            <a:ext cx="77144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8903393" y="488734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8701017" y="494023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8006733" y="5036737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8803678" y="497090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8321799" y="494350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8119208" y="4916578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8820996" y="4923151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7852151" y="5060892"/>
            <a:ext cx="77145" cy="5672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38267" tIns="38268" rIns="38267" bIns="38268"/>
          <a:lstStyle/>
          <a:p>
            <a:pPr defTabSz="765353" hangingPunct="0"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ln w="9525">
                <a:solidFill>
                  <a:srgbClr val="000000"/>
                </a:solidFill>
              </a:ln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65" y="4964400"/>
            <a:ext cx="712579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56" y="4016886"/>
            <a:ext cx="763173" cy="380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data is centered…"/>
          <p:cNvSpPr txBox="1"/>
          <p:nvPr/>
        </p:nvSpPr>
        <p:spPr>
          <a:xfrm>
            <a:off x="7440519" y="5962724"/>
            <a:ext cx="2365341" cy="60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data is centered</a:t>
            </a:r>
          </a:p>
          <a:p>
            <a:pPr algn="ctr" defTabSz="488975" hangingPunct="0">
              <a:defRPr sz="2000"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(‘DC’ offset is removed)</a:t>
            </a:r>
          </a:p>
        </p:txBody>
      </p:sp>
      <p:sp>
        <p:nvSpPr>
          <p:cNvPr id="670" name="Arrow"/>
          <p:cNvSpPr/>
          <p:nvPr/>
        </p:nvSpPr>
        <p:spPr>
          <a:xfrm>
            <a:off x="5463861" y="4863800"/>
            <a:ext cx="1179983" cy="392913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2520" tIns="42520" rIns="42520" bIns="42520" anchor="ctr"/>
          <a:lstStyle/>
          <a:p>
            <a:pPr algn="ctr" defTabSz="488975" hangingPunct="0">
              <a:defRPr sz="24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71" name="subtract mean"/>
          <p:cNvSpPr txBox="1"/>
          <p:nvPr/>
        </p:nvSpPr>
        <p:spPr>
          <a:xfrm>
            <a:off x="5274268" y="4477256"/>
            <a:ext cx="1470865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000"/>
            </a:lvl1pPr>
          </a:lstStyle>
          <a:p>
            <a:pPr algn="ctr" defTabSz="488975" hangingPunct="0">
              <a:defRPr/>
            </a:pPr>
            <a:r>
              <a:rPr sz="1700" kern="0">
                <a:solidFill>
                  <a:srgbClr val="000000"/>
                </a:solidFill>
                <a:latin typeface="Helvetica Light"/>
                <a:sym typeface="Helvetica Light"/>
              </a:rPr>
              <a:t>subtract mean</a:t>
            </a:r>
          </a:p>
        </p:txBody>
      </p:sp>
      <p:sp>
        <p:nvSpPr>
          <p:cNvPr id="59" name="2. Subtract the mean from each image gradient"/>
          <p:cNvSpPr txBox="1"/>
          <p:nvPr/>
        </p:nvSpPr>
        <p:spPr>
          <a:xfrm>
            <a:off x="2311686" y="483412"/>
            <a:ext cx="8116915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>
                <a:solidFill>
                  <a:srgbClr val="000000"/>
                </a:solidFill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0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64364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xmlns="" id="{33CDFFC9-0AE8-4280-AABD-D6304D782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As you know:</a:t>
                </a:r>
              </a:p>
              <a:p>
                <a:pPr lvl="1"/>
                <a:r>
                  <a:rPr lang="en-US" b="1" dirty="0"/>
                  <a:t>Covariance</a:t>
                </a:r>
                <a:r>
                  <a:rPr lang="en-US" dirty="0"/>
                  <a:t> of two random variables: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Covariance matrix </a:t>
                </a:r>
                <a:r>
                  <a:rPr lang="en-US" dirty="0"/>
                  <a:t>(also known as </a:t>
                </a:r>
                <a:r>
                  <a:rPr lang="en-US" b="1" dirty="0"/>
                  <a:t>second moment matrix</a:t>
                </a:r>
                <a:r>
                  <a:rPr lang="en-US" dirty="0"/>
                  <a:t>) of two random vectors: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our case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𝑿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due to step 2.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CDFFC9-0AE8-4280-AABD-D6304D78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762000"/>
                <a:ext cx="11785600" cy="5715000"/>
              </a:xfrm>
              <a:prstGeom prst="rect">
                <a:avLst/>
              </a:prstGeom>
              <a:blipFill rotWithShape="1">
                <a:blip r:embed="rId3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latex.codecogs.com/gif.latex?%5Cdpi%7B300%7D%20%5Cbegin%7Balign%7D%20%5Coperatorname%7BCov%7D%28X%2CY%29%20%26%3D%20%5Coperatorname%7BE%7D%5Cleft%5B%28X%20-%20%5Coperatorname%7BE%7D%5BX%5D%29%28Y%20-%20%5Coperatorname%7BE%7D%5BY%5D%29%5Cright%5D%20%5Cnonumber%5C%5C%20%26%3D%20%5Coperatorname%7BE%7D%5Cleft%5BXY%20-X%5Coperatorname%7BE%7D%5BY%5D%20-Y%5Coperatorname%7BE%7D%5BX%5D%20&amp;plus;%20%5Coperatorname%7BE%7D%5BX%5D%5Coperatorname%7BE%7D%5BY%5D%5Cright%5D%20%5Cnonumber%5C%5C%20%26%3D%20%5Coperatorname%7BE%7D%5Cleft%5BXY%5Cright%5D%20-%202%5Coperatorname%7BE%7D%5BX%5D%5Coperatorname%7BE%7D%5BY%5D%20&amp;plus;%20%5Coperatorname%7BE%7D%5BX%5D%5Coperatorname%7BE%7D%5BY%5D%20%5Cnonumber%5C%5C%20%26%3D%20%5Coperatorname%7BE%7D%5Cleft%5BXY%5Cright%5D%20-%5Coperatorname%7BE%7D%5BX%5D%5Coperatorname%7BE%7D%5BY%5D%20%5Cnonumber%20%5Cend%7Balign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4" y="2342984"/>
            <a:ext cx="5788550" cy="13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operatorname%7BK%7D_%7B%5Cmathbf%7BX%7D%5Cmathbf%7BX%7D%7D%20%3D%20%5Coperatorname%7Bcov%7D%5B%5Cmathbf%7BX%7D%2C%5Cmathbf%7BX%7D%5D%20%3D%20%5Coperatorname%7BE%7D%5B%28%5Cmathbf%7BX%7D-%5Cmathbf%7B%5Cmu_X%7D%29%28%5Cmathbf%7BX%7D-%5Cmathbf%7B%5Cmu_X%7D%29%5E%7B%5Crm%20T%7D%5D%3D%20%5Coperatorname%7BE%7D%5B%5Cmathbf%7BX%7D%20%5Cmathbf%7BX%7D%5ET%5D%20-%20%5Cmathbf%7B%5Cmu_X%7D%5Cmathbf%7B%5Cmu_X%7D%5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7" y="4647179"/>
            <a:ext cx="8254227" cy="3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621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497591" y="639746"/>
            <a:ext cx="5831033" cy="54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ctr" defTabSz="488975" hangingPunct="0">
              <a:defRPr/>
            </a:pPr>
            <a:r>
              <a:rPr sz="3000" kern="0" dirty="0">
                <a:solidFill>
                  <a:srgbClr val="000000"/>
                </a:solidFill>
                <a:latin typeface="Helvetica Light"/>
                <a:sym typeface="Helvetica Light"/>
              </a:rPr>
              <a:t>3. Compute the covariance matrix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/>
          <a:srcRect r="51453"/>
          <a:stretch>
            <a:fillRect/>
          </a:stretch>
        </p:blipFill>
        <p:spPr>
          <a:xfrm>
            <a:off x="3818399" y="1798675"/>
            <a:ext cx="5328962" cy="15008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5691878" y="4362467"/>
            <a:ext cx="1334993" cy="96852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85" name="Group"/>
          <p:cNvGrpSpPr/>
          <p:nvPr/>
        </p:nvGrpSpPr>
        <p:grpSpPr>
          <a:xfrm>
            <a:off x="5709836" y="4552014"/>
            <a:ext cx="1299078" cy="592875"/>
            <a:chOff x="0" y="0"/>
            <a:chExt cx="1385682" cy="843199"/>
          </a:xfrm>
        </p:grpSpPr>
        <p:sp>
          <p:nvSpPr>
            <p:cNvPr id="681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2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3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4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690" name="Group"/>
          <p:cNvGrpSpPr/>
          <p:nvPr/>
        </p:nvGrpSpPr>
        <p:grpSpPr>
          <a:xfrm rot="5400000">
            <a:off x="5872221" y="4451479"/>
            <a:ext cx="974308" cy="790500"/>
            <a:chOff x="0" y="0"/>
            <a:chExt cx="1385682" cy="843199"/>
          </a:xfrm>
        </p:grpSpPr>
        <p:sp>
          <p:nvSpPr>
            <p:cNvPr id="686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7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8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89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691" name="Rectangle"/>
          <p:cNvSpPr/>
          <p:nvPr/>
        </p:nvSpPr>
        <p:spPr>
          <a:xfrm>
            <a:off x="8573192" y="4360044"/>
            <a:ext cx="1334993" cy="968525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38267" tIns="38268" rIns="38267" bIns="38268" anchor="ctr"/>
          <a:lstStyle/>
          <a:p>
            <a:pPr defTabSz="765353" hangingPunct="0"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000" b="1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8591148" y="4549591"/>
            <a:ext cx="1299079" cy="592875"/>
            <a:chOff x="0" y="0"/>
            <a:chExt cx="1385682" cy="843199"/>
          </a:xfrm>
        </p:grpSpPr>
        <p:sp>
          <p:nvSpPr>
            <p:cNvPr id="6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701" name="Group"/>
          <p:cNvGrpSpPr/>
          <p:nvPr/>
        </p:nvGrpSpPr>
        <p:grpSpPr>
          <a:xfrm rot="5400000">
            <a:off x="8753533" y="4449056"/>
            <a:ext cx="974309" cy="790500"/>
            <a:chOff x="0" y="0"/>
            <a:chExt cx="1385682" cy="843199"/>
          </a:xfrm>
        </p:grpSpPr>
        <p:sp>
          <p:nvSpPr>
            <p:cNvPr id="6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88975" hangingPunct="0">
                <a:defRPr sz="2400"/>
              </a:pPr>
              <a:endParaRPr sz="20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31" y="3859049"/>
            <a:ext cx="914486" cy="41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44" y="3857120"/>
            <a:ext cx="914486" cy="4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ay of x gradients"/>
          <p:cNvSpPr txBox="1"/>
          <p:nvPr/>
        </p:nvSpPr>
        <p:spPr>
          <a:xfrm>
            <a:off x="5606068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705" name="array of y gradients"/>
          <p:cNvSpPr txBox="1"/>
          <p:nvPr/>
        </p:nvSpPr>
        <p:spPr>
          <a:xfrm>
            <a:off x="8373809" y="5351672"/>
            <a:ext cx="1733757" cy="3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800"/>
            </a:lvl1pPr>
          </a:lstStyle>
          <a:p>
            <a:pPr algn="ctr" defTabSz="488975" hangingPunct="0">
              <a:defRPr/>
            </a:pPr>
            <a:r>
              <a:rPr sz="1500" kern="0">
                <a:solidFill>
                  <a:srgbClr val="000000"/>
                </a:solidFill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706" name=".*"/>
          <p:cNvSpPr txBox="1"/>
          <p:nvPr/>
        </p:nvSpPr>
        <p:spPr>
          <a:xfrm>
            <a:off x="7505942" y="4463721"/>
            <a:ext cx="513872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 dirty="0">
                <a:solidFill>
                  <a:srgbClr val="000000"/>
                </a:solidFill>
                <a:latin typeface="Helvetica Light"/>
                <a:sym typeface="Helvetica Light"/>
              </a:rPr>
              <a:t>.*</a:t>
            </a:r>
          </a:p>
        </p:txBody>
      </p:sp>
      <p:sp>
        <p:nvSpPr>
          <p:cNvPr id="707" name="=sum("/>
          <p:cNvSpPr txBox="1"/>
          <p:nvPr/>
        </p:nvSpPr>
        <p:spPr>
          <a:xfrm>
            <a:off x="3537568" y="4416651"/>
            <a:ext cx="1884440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=sum(</a:t>
            </a:r>
          </a:p>
        </p:txBody>
      </p:sp>
      <p:sp>
        <p:nvSpPr>
          <p:cNvPr id="708" name=")"/>
          <p:cNvSpPr txBox="1"/>
          <p:nvPr/>
        </p:nvSpPr>
        <p:spPr>
          <a:xfrm>
            <a:off x="10223847" y="4416651"/>
            <a:ext cx="299069" cy="85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000"/>
            </a:lvl1pPr>
          </a:lstStyle>
          <a:p>
            <a:pPr algn="ctr" defTabSz="488975" hangingPunct="0">
              <a:defRPr/>
            </a:pPr>
            <a:r>
              <a:rPr sz="5000" kern="0">
                <a:solidFill>
                  <a:srgbClr val="000000"/>
                </a:solidFill>
                <a:latin typeface="Helvetica Light"/>
                <a:sym typeface="Helvetica Light"/>
              </a:rPr>
              <a:t>)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rcRect l="24950" r="54504" b="49478"/>
          <a:stretch>
            <a:fillRect/>
          </a:stretch>
        </p:blipFill>
        <p:spPr>
          <a:xfrm>
            <a:off x="1646097" y="4733367"/>
            <a:ext cx="1935667" cy="6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Finding corners…"/>
          <p:cNvSpPr txBox="1">
            <a:spLocks noGrp="1"/>
          </p:cNvSpPr>
          <p:nvPr>
            <p:ph type="title"/>
          </p:nvPr>
        </p:nvSpPr>
        <p:spPr>
          <a:xfrm>
            <a:off x="203200" y="0"/>
            <a:ext cx="117856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Harris corner detection: probabilistic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3079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matching</a:t>
            </a:r>
          </a:p>
        </p:txBody>
      </p:sp>
    </p:spTree>
    <p:extLst>
      <p:ext uri="{BB962C8B-B14F-4D97-AF65-F5344CB8AC3E}">
        <p14:creationId xmlns:p14="http://schemas.microsoft.com/office/powerpoint/2010/main" val="292141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local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Locality: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features are local, so robust to occlusion and clutter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Quantity: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hundreds or thousands in a single image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Distinctiveness: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can differentiate a large database of objects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real-time performance achievable</a:t>
            </a:r>
          </a:p>
        </p:txBody>
      </p:sp>
    </p:spTree>
    <p:extLst>
      <p:ext uri="{BB962C8B-B14F-4D97-AF65-F5344CB8AC3E}">
        <p14:creationId xmlns:p14="http://schemas.microsoft.com/office/powerpoint/2010/main" val="33308833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3328</TotalTime>
  <Words>2043</Words>
  <Application>Microsoft Office PowerPoint</Application>
  <PresentationFormat>Custom</PresentationFormat>
  <Paragraphs>381</Paragraphs>
  <Slides>65</Slides>
  <Notes>14</Notes>
  <HiddenSlides>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class_layout</vt:lpstr>
      <vt:lpstr>CorelPhotoPaint.Image.8</vt:lpstr>
      <vt:lpstr>Equation</vt:lpstr>
      <vt:lpstr>Features</vt:lpstr>
      <vt:lpstr>References</vt:lpstr>
      <vt:lpstr>PowerPoint Presentation</vt:lpstr>
      <vt:lpstr>What is a feature?</vt:lpstr>
      <vt:lpstr>What can we do with features?</vt:lpstr>
      <vt:lpstr>Local features: main components</vt:lpstr>
      <vt:lpstr>detection</vt:lpstr>
      <vt:lpstr>Global detection</vt:lpstr>
      <vt:lpstr>Advantages of local keypoints</vt:lpstr>
      <vt:lpstr>Local measures of uniqueness</vt:lpstr>
      <vt:lpstr>Local measures of uniqueness</vt:lpstr>
      <vt:lpstr>Harris corner detection</vt:lpstr>
      <vt:lpstr>Harris corner detection</vt:lpstr>
      <vt:lpstr>Harris corner detection</vt:lpstr>
      <vt:lpstr>Harris corner detection</vt:lpstr>
      <vt:lpstr>Harris corner detection</vt:lpstr>
      <vt:lpstr>PowerPoint Presentation</vt:lpstr>
      <vt:lpstr>Harris corner detection</vt:lpstr>
      <vt:lpstr>Harris corner detection</vt:lpstr>
      <vt:lpstr>Harris corner detection</vt:lpstr>
      <vt:lpstr>Interpreting the eigenvalues</vt:lpstr>
      <vt:lpstr>Interpreting the eigenvalues</vt:lpstr>
      <vt:lpstr>Interpreting the eigenvalues</vt:lpstr>
      <vt:lpstr>Harris corner detection</vt:lpstr>
      <vt:lpstr>Harris detector example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corner response is invariant to rotation</vt:lpstr>
      <vt:lpstr>Harris corner response is invariant to intensity changes</vt:lpstr>
      <vt:lpstr>The Harris corner detector is not invariant to scale</vt:lpstr>
      <vt:lpstr>Multi-scale blob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scale</vt:lpstr>
      <vt:lpstr>optimal scale</vt:lpstr>
      <vt:lpstr>PowerPoint Presentation</vt:lpstr>
      <vt:lpstr>How would you implement scale selection?</vt:lpstr>
      <vt:lpstr>implementation</vt:lpstr>
      <vt:lpstr>PowerPoint Presentation</vt:lpstr>
      <vt:lpstr>PowerPoint Presentation</vt:lpstr>
      <vt:lpstr>PowerPoint Presentation</vt:lpstr>
      <vt:lpstr>Invariant local features</vt:lpstr>
      <vt:lpstr>Why extract features?</vt:lpstr>
      <vt:lpstr>Why extract features?</vt:lpstr>
      <vt:lpstr>Why extract features?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  <vt:lpstr>Harris corner detection: probabilistic interpretation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detection</dc:title>
  <dc:creator> </dc:creator>
  <cp:lastModifiedBy>Yoni Chechik</cp:lastModifiedBy>
  <cp:revision>55</cp:revision>
  <dcterms:created xsi:type="dcterms:W3CDTF">2019-11-08T16:12:10Z</dcterms:created>
  <dcterms:modified xsi:type="dcterms:W3CDTF">2019-11-17T15:11:21Z</dcterms:modified>
</cp:coreProperties>
</file>